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media/image193.jpg" ContentType="image/pn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07"/>
  </p:notesMasterIdLst>
  <p:sldIdLst>
    <p:sldId id="282" r:id="rId5"/>
    <p:sldId id="2147469786" r:id="rId6"/>
    <p:sldId id="2145705941" r:id="rId7"/>
    <p:sldId id="2076137742" r:id="rId8"/>
    <p:sldId id="3049" r:id="rId9"/>
    <p:sldId id="3050" r:id="rId10"/>
    <p:sldId id="2147469791" r:id="rId11"/>
    <p:sldId id="2147469787" r:id="rId12"/>
    <p:sldId id="2147469788" r:id="rId13"/>
    <p:sldId id="2147469790" r:id="rId14"/>
    <p:sldId id="2543" r:id="rId15"/>
    <p:sldId id="2147469758" r:id="rId16"/>
    <p:sldId id="2147469760" r:id="rId17"/>
    <p:sldId id="2147469762" r:id="rId18"/>
    <p:sldId id="2147469761" r:id="rId19"/>
    <p:sldId id="2147469766" r:id="rId20"/>
    <p:sldId id="2147469765" r:id="rId21"/>
    <p:sldId id="2147469764" r:id="rId22"/>
    <p:sldId id="2147469763" r:id="rId23"/>
    <p:sldId id="2147469767" r:id="rId24"/>
    <p:sldId id="383" r:id="rId25"/>
    <p:sldId id="380" r:id="rId26"/>
    <p:sldId id="389" r:id="rId27"/>
    <p:sldId id="373" r:id="rId28"/>
    <p:sldId id="426" r:id="rId29"/>
    <p:sldId id="375" r:id="rId30"/>
    <p:sldId id="2147469768" r:id="rId31"/>
    <p:sldId id="427" r:id="rId32"/>
    <p:sldId id="429" r:id="rId33"/>
    <p:sldId id="430" r:id="rId34"/>
    <p:sldId id="431" r:id="rId35"/>
    <p:sldId id="2941" r:id="rId36"/>
    <p:sldId id="434" r:id="rId37"/>
    <p:sldId id="2076137759" r:id="rId38"/>
    <p:sldId id="2076137760" r:id="rId39"/>
    <p:sldId id="2076137803" r:id="rId40"/>
    <p:sldId id="2076137808" r:id="rId41"/>
    <p:sldId id="2076137802" r:id="rId42"/>
    <p:sldId id="2076137804" r:id="rId43"/>
    <p:sldId id="2076137805" r:id="rId44"/>
    <p:sldId id="2076137806" r:id="rId45"/>
    <p:sldId id="2076137807" r:id="rId46"/>
    <p:sldId id="2076137809" r:id="rId47"/>
    <p:sldId id="433" r:id="rId48"/>
    <p:sldId id="2147469769" r:id="rId49"/>
    <p:sldId id="2925" r:id="rId50"/>
    <p:sldId id="2076137787" r:id="rId51"/>
    <p:sldId id="2147469770" r:id="rId52"/>
    <p:sldId id="2147469771" r:id="rId53"/>
    <p:sldId id="2147469772" r:id="rId54"/>
    <p:sldId id="2076137788" r:id="rId55"/>
    <p:sldId id="676" r:id="rId56"/>
    <p:sldId id="677" r:id="rId57"/>
    <p:sldId id="678" r:id="rId58"/>
    <p:sldId id="2076137770" r:id="rId59"/>
    <p:sldId id="679" r:id="rId60"/>
    <p:sldId id="2076137769" r:id="rId61"/>
    <p:sldId id="2076137761" r:id="rId62"/>
    <p:sldId id="2076137762" r:id="rId63"/>
    <p:sldId id="2076137763" r:id="rId64"/>
    <p:sldId id="2147469783" r:id="rId65"/>
    <p:sldId id="2147469784" r:id="rId66"/>
    <p:sldId id="2147469785" r:id="rId67"/>
    <p:sldId id="2900" r:id="rId68"/>
    <p:sldId id="2076137766" r:id="rId69"/>
    <p:sldId id="2076137765" r:id="rId70"/>
    <p:sldId id="2147469773" r:id="rId71"/>
    <p:sldId id="2076137789" r:id="rId72"/>
    <p:sldId id="3043" r:id="rId73"/>
    <p:sldId id="524" r:id="rId74"/>
    <p:sldId id="3044" r:id="rId75"/>
    <p:sldId id="548" r:id="rId76"/>
    <p:sldId id="661" r:id="rId77"/>
    <p:sldId id="2076137790" r:id="rId78"/>
    <p:sldId id="2076137791" r:id="rId79"/>
    <p:sldId id="2076137799" r:id="rId80"/>
    <p:sldId id="2905" r:id="rId81"/>
    <p:sldId id="2147469792" r:id="rId82"/>
    <p:sldId id="2147469794" r:id="rId83"/>
    <p:sldId id="2147469793" r:id="rId84"/>
    <p:sldId id="2902" r:id="rId85"/>
    <p:sldId id="2906" r:id="rId86"/>
    <p:sldId id="2904" r:id="rId87"/>
    <p:sldId id="2914" r:id="rId88"/>
    <p:sldId id="2076137792" r:id="rId89"/>
    <p:sldId id="2076137794" r:id="rId90"/>
    <p:sldId id="2076137795" r:id="rId91"/>
    <p:sldId id="2076137797" r:id="rId92"/>
    <p:sldId id="2147469774" r:id="rId93"/>
    <p:sldId id="2147469782" r:id="rId94"/>
    <p:sldId id="2147469777" r:id="rId95"/>
    <p:sldId id="2147469778" r:id="rId96"/>
    <p:sldId id="2147469776" r:id="rId97"/>
    <p:sldId id="2147469779" r:id="rId98"/>
    <p:sldId id="2147469780" r:id="rId99"/>
    <p:sldId id="2147469775" r:id="rId100"/>
    <p:sldId id="2147469781" r:id="rId101"/>
    <p:sldId id="2076137715" r:id="rId102"/>
    <p:sldId id="2147469756" r:id="rId103"/>
    <p:sldId id="2076137810" r:id="rId104"/>
    <p:sldId id="372" r:id="rId105"/>
    <p:sldId id="2147469757" r:id="rId106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B758762A-5F7B-4C9E-8931-E1BE66EBB707}">
          <p14:sldIdLst>
            <p14:sldId id="282"/>
            <p14:sldId id="2147469786"/>
            <p14:sldId id="2145705941"/>
            <p14:sldId id="2076137742"/>
            <p14:sldId id="3049"/>
            <p14:sldId id="3050"/>
            <p14:sldId id="2147469791"/>
            <p14:sldId id="2147469787"/>
            <p14:sldId id="2147469788"/>
            <p14:sldId id="2147469790"/>
            <p14:sldId id="2543"/>
            <p14:sldId id="2147469758"/>
            <p14:sldId id="2147469760"/>
            <p14:sldId id="2147469762"/>
            <p14:sldId id="2147469761"/>
            <p14:sldId id="2147469766"/>
            <p14:sldId id="2147469765"/>
            <p14:sldId id="2147469764"/>
            <p14:sldId id="2147469763"/>
            <p14:sldId id="2147469767"/>
            <p14:sldId id="383"/>
            <p14:sldId id="380"/>
            <p14:sldId id="389"/>
            <p14:sldId id="373"/>
            <p14:sldId id="426"/>
            <p14:sldId id="375"/>
            <p14:sldId id="2147469768"/>
            <p14:sldId id="427"/>
            <p14:sldId id="429"/>
            <p14:sldId id="430"/>
            <p14:sldId id="431"/>
            <p14:sldId id="2941"/>
            <p14:sldId id="434"/>
            <p14:sldId id="2076137759"/>
            <p14:sldId id="2076137760"/>
            <p14:sldId id="2076137803"/>
            <p14:sldId id="2076137808"/>
            <p14:sldId id="2076137802"/>
            <p14:sldId id="2076137804"/>
            <p14:sldId id="2076137805"/>
            <p14:sldId id="2076137806"/>
            <p14:sldId id="2076137807"/>
            <p14:sldId id="2076137809"/>
            <p14:sldId id="433"/>
            <p14:sldId id="2147469769"/>
            <p14:sldId id="2925"/>
            <p14:sldId id="2076137787"/>
            <p14:sldId id="2147469770"/>
            <p14:sldId id="2147469771"/>
            <p14:sldId id="2147469772"/>
            <p14:sldId id="2076137788"/>
            <p14:sldId id="676"/>
            <p14:sldId id="677"/>
            <p14:sldId id="678"/>
            <p14:sldId id="2076137770"/>
            <p14:sldId id="679"/>
            <p14:sldId id="2076137769"/>
            <p14:sldId id="2076137761"/>
            <p14:sldId id="2076137762"/>
            <p14:sldId id="2076137763"/>
            <p14:sldId id="2147469783"/>
            <p14:sldId id="2147469784"/>
            <p14:sldId id="2147469785"/>
            <p14:sldId id="2900"/>
            <p14:sldId id="2076137766"/>
            <p14:sldId id="2076137765"/>
            <p14:sldId id="2147469773"/>
            <p14:sldId id="2076137789"/>
            <p14:sldId id="3043"/>
            <p14:sldId id="524"/>
            <p14:sldId id="3044"/>
            <p14:sldId id="548"/>
            <p14:sldId id="661"/>
            <p14:sldId id="2076137790"/>
            <p14:sldId id="2076137791"/>
            <p14:sldId id="2076137799"/>
            <p14:sldId id="2905"/>
            <p14:sldId id="2147469792"/>
            <p14:sldId id="2147469794"/>
            <p14:sldId id="2147469793"/>
            <p14:sldId id="2902"/>
            <p14:sldId id="2906"/>
            <p14:sldId id="2904"/>
            <p14:sldId id="2914"/>
            <p14:sldId id="2076137792"/>
            <p14:sldId id="2076137794"/>
            <p14:sldId id="2076137795"/>
            <p14:sldId id="2076137797"/>
            <p14:sldId id="2147469774"/>
            <p14:sldId id="2147469782"/>
            <p14:sldId id="2147469777"/>
            <p14:sldId id="2147469778"/>
            <p14:sldId id="2147469776"/>
            <p14:sldId id="2147469779"/>
            <p14:sldId id="2147469780"/>
            <p14:sldId id="2147469775"/>
            <p14:sldId id="2147469781"/>
            <p14:sldId id="2076137715"/>
            <p14:sldId id="2147469756"/>
            <p14:sldId id="2076137810"/>
            <p14:sldId id="372"/>
            <p14:sldId id="2147469757"/>
          </p14:sldIdLst>
        </p14:section>
        <p14:section name="Spare" id="{49F8DC5A-07E1-43ED-BFF0-2F8E4B37E8A6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17EC9"/>
    <a:srgbClr val="C1A9DB"/>
    <a:srgbClr val="8CA6D3"/>
    <a:srgbClr val="5098CC"/>
    <a:srgbClr val="85A1D3"/>
    <a:srgbClr val="FFDE82"/>
    <a:srgbClr val="FAD6D6"/>
    <a:srgbClr val="623026"/>
    <a:srgbClr val="FBD100"/>
    <a:srgbClr val="F2C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8" autoAdjust="0"/>
    <p:restoredTop sz="81156" autoAdjust="0"/>
  </p:normalViewPr>
  <p:slideViewPr>
    <p:cSldViewPr snapToGrid="0" snapToObjects="1">
      <p:cViewPr varScale="1">
        <p:scale>
          <a:sx n="109" d="100"/>
          <a:sy n="109" d="100"/>
        </p:scale>
        <p:origin x="111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presProps" Target="presProps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viewProps" Target="viewProps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11-5-2024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cwiki.apache.org/confluence/display/KAFKA/Clients" TargetMode="External"/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Wat is een microservice? (waarom, problemen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monolitische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applicaties, hoe microservice architectuur, generieke voorzieningen &amp; platform voor microservices, data &amp; events 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glue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tussen microservices)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Hier alvast stilstaan bij het belang van een event broker en een korte intro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Kafka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(meer in college 2)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Implementatie van microservices: afhandelen van http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requests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consumeren en publiceren van events, doen van http calls:  wat zijn activiteiten die iedere microservice moet uitvoeren? 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(state mgt, pub/sub, secrets, config mgt, </a:t>
            </a:r>
            <a:r>
              <a:rPr lang="en-US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aanroepen</a:t>
            </a:r>
            <a:r>
              <a:rPr lang="en-US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3rd party (cloud) services, ..)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Introductie en demo van Dapr.io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framework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– de personal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assistant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die iedere applicatie eenvoudig laat aansluiten op generieke voorzieningen én die applicaties (microservices) met elkaar laat interacteren op ontkoppelde wijze;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note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ik zal wijzen op de ondersteuning in Dapr.io voor diverse technologieën zoals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RabbitMQ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MySQL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Redis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met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Dapr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– meegeleverde applicaties in Java en C#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342900" marR="0" lvl="0" indent="-342900"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Zelf implementeren van microservice – introductie van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;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742950" marR="0" lvl="1" indent="-285750">
              <a:spcBef>
                <a:spcPts val="0"/>
              </a:spcBef>
              <a:spcAft>
                <a:spcPts val="0"/>
              </a:spcAft>
              <a:buFont typeface="Courier New" panose="02070309020205020404" pitchFamily="49" charset="0"/>
              <a:buChar char="o"/>
            </a:pP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Handson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: afbouwen eenvoudige services in </a:t>
            </a:r>
            <a:r>
              <a:rPr lang="nl-NL" sz="11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NodeJs</a:t>
            </a:r>
            <a:r>
              <a:rPr lang="nl-NL" sz="11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en via Dapr.io interactie met elkaar en met generieke voorzieningen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94686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2227435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65105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77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6457631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81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484956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https://cwiki.apache.org/confluence/display/KAFKA/Clients</a:t>
            </a:r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nl-NL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82</a:t>
            </a:fld>
            <a:endParaRPr lang="nl-NL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536265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541194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github.com/lucasjellema/fontys-2024-microservices-messaging-kafka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375031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 ecosystem of autonomous companies that try to find synergy in working together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1482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314920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358539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95387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634845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963390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06107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push to API (when I have it), fetch from API (when I need it)</a:t>
            </a:r>
          </a:p>
          <a:p>
            <a:r>
              <a:rPr lang="en-US" dirty="0"/>
              <a:t>high coupling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33737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9E4D621F-3639-9071-9A71-8C643B57963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51201" y="98931"/>
            <a:ext cx="1816796" cy="29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D9DAA3-FEAB-4106-A3C5-0F81E8AAF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00AF1F2-E4A8-4541-8117-718D2E095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en-NL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099FD88-8082-4556-9F62-6C06A65B3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442065-D30A-409A-9273-ACEFA0F2971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278064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326687"/>
            <a:ext cx="6407633" cy="175473"/>
          </a:xfrm>
        </p:spPr>
        <p:txBody>
          <a:bodyPr/>
          <a:lstStyle>
            <a:lvl1pPr>
              <a:defRPr/>
            </a:lvl1pPr>
          </a:lstStyle>
          <a:p>
            <a:r>
              <a:rPr lang="nl-NL"/>
              <a:t>Title slide</a:t>
            </a:r>
          </a:p>
        </p:txBody>
      </p:sp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nl-NL" sz="1200" b="0" cap="none" spc="0" baseline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nl-NL"/>
              <a:t> </a:t>
            </a:r>
          </a:p>
        </p:txBody>
      </p:sp>
      <p:sp>
        <p:nvSpPr>
          <p:cNvPr id="5" name="Tijdelijke aanduiding voor tekst 8">
            <a:extLst>
              <a:ext uri="{FF2B5EF4-FFF2-40B4-BE49-F238E27FC236}">
                <a16:creationId xmlns:a16="http://schemas.microsoft.com/office/drawing/2014/main" id="{457DD584-2E66-4EE6-B701-A42720EB6B0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nl-NL"/>
              <a:t>Bullet</a:t>
            </a:r>
          </a:p>
          <a:p>
            <a:pPr lvl="1"/>
            <a:r>
              <a:rPr lang="nl-NL"/>
              <a:t>Sub-bullet</a:t>
            </a:r>
          </a:p>
          <a:p>
            <a:pPr lvl="2"/>
            <a:r>
              <a:rPr lang="nl-NL"/>
              <a:t>Default </a:t>
            </a:r>
            <a:r>
              <a:rPr lang="nl-NL" err="1"/>
              <a:t>text</a:t>
            </a:r>
            <a:br>
              <a:rPr lang="nl-NL"/>
            </a:br>
            <a:endParaRPr lang="nl-NL"/>
          </a:p>
          <a:p>
            <a:pPr lvl="3"/>
            <a:r>
              <a:rPr lang="nl-NL" err="1"/>
              <a:t>heading</a:t>
            </a:r>
            <a:endParaRPr lang="nl-NL"/>
          </a:p>
          <a:p>
            <a:pPr lvl="4"/>
            <a:r>
              <a:rPr lang="nl-NL" err="1"/>
              <a:t>Title</a:t>
            </a:r>
            <a:endParaRPr lang="nl-NL"/>
          </a:p>
          <a:p>
            <a:pPr lvl="5"/>
            <a:r>
              <a:rPr lang="nl-NL" err="1"/>
              <a:t>Subheading</a:t>
            </a:r>
            <a:br>
              <a:rPr lang="nl-NL"/>
            </a:br>
            <a:endParaRPr lang="nl-NL"/>
          </a:p>
          <a:p>
            <a:pPr lvl="6"/>
            <a:r>
              <a:rPr lang="nl-NL" err="1"/>
              <a:t>Numerical</a:t>
            </a:r>
            <a:r>
              <a:rPr lang="nl-NL"/>
              <a:t> bullet</a:t>
            </a:r>
          </a:p>
          <a:p>
            <a:pPr lvl="7"/>
            <a:r>
              <a:rPr lang="nl-NL" err="1"/>
              <a:t>Alphabetical</a:t>
            </a:r>
            <a:r>
              <a:rPr lang="nl-NL"/>
              <a:t> bullet</a:t>
            </a:r>
          </a:p>
          <a:p>
            <a:pPr lvl="7"/>
            <a:endParaRPr lang="nl-NL"/>
          </a:p>
          <a:p>
            <a:pPr lvl="8"/>
            <a:r>
              <a:rPr lang="nl-NL"/>
              <a:t>Source</a:t>
            </a:r>
          </a:p>
          <a:p>
            <a:pPr lvl="8"/>
            <a:endParaRPr lang="nl-NL"/>
          </a:p>
        </p:txBody>
      </p:sp>
      <p:grpSp>
        <p:nvGrpSpPr>
          <p:cNvPr id="74" name="INSTRUCTION">
            <a:extLst>
              <a:ext uri="{FF2B5EF4-FFF2-40B4-BE49-F238E27FC236}">
                <a16:creationId xmlns:a16="http://schemas.microsoft.com/office/drawing/2014/main" id="{A63F9A12-7373-4F83-8D1F-F2D434753B35}"/>
              </a:ext>
            </a:extLst>
          </p:cNvPr>
          <p:cNvGrpSpPr/>
          <p:nvPr userDrawn="1"/>
        </p:nvGrpSpPr>
        <p:grpSpPr>
          <a:xfrm>
            <a:off x="-2839828" y="2"/>
            <a:ext cx="2770040" cy="4019512"/>
            <a:chOff x="-3786437" y="0"/>
            <a:chExt cx="3693386" cy="5359349"/>
          </a:xfrm>
        </p:grpSpPr>
        <p:sp>
          <p:nvSpPr>
            <p:cNvPr id="75" name="Rechthoek 74">
              <a:extLst>
                <a:ext uri="{FF2B5EF4-FFF2-40B4-BE49-F238E27FC236}">
                  <a16:creationId xmlns:a16="http://schemas.microsoft.com/office/drawing/2014/main" id="{17A85924-9831-43E1-8885-E82281CE9E74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76" name="Ovaal 75">
              <a:extLst>
                <a:ext uri="{FF2B5EF4-FFF2-40B4-BE49-F238E27FC236}">
                  <a16:creationId xmlns:a16="http://schemas.microsoft.com/office/drawing/2014/main" id="{086EB368-ADC0-4474-93AD-964633274F23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77" name="Rechthoek 76">
              <a:extLst>
                <a:ext uri="{FF2B5EF4-FFF2-40B4-BE49-F238E27FC236}">
                  <a16:creationId xmlns:a16="http://schemas.microsoft.com/office/drawing/2014/main" id="{5F30F960-9ECE-4C95-B7B1-C8AC04669A4E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47" marR="0" lvl="0" indent="-133347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78" name="Ovaal 77">
              <a:extLst>
                <a:ext uri="{FF2B5EF4-FFF2-40B4-BE49-F238E27FC236}">
                  <a16:creationId xmlns:a16="http://schemas.microsoft.com/office/drawing/2014/main" id="{0BC52342-94F5-4DA5-AFBD-EBD0BFE75C93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79" name="Rechthoek 78">
              <a:extLst>
                <a:ext uri="{FF2B5EF4-FFF2-40B4-BE49-F238E27FC236}">
                  <a16:creationId xmlns:a16="http://schemas.microsoft.com/office/drawing/2014/main" id="{C347BB35-D991-4299-8ED1-4DBDDEDFD39D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783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80" name="Rechthoek 79">
              <a:extLst>
                <a:ext uri="{FF2B5EF4-FFF2-40B4-BE49-F238E27FC236}">
                  <a16:creationId xmlns:a16="http://schemas.microsoft.com/office/drawing/2014/main" id="{DF625035-DB1B-4E42-AEB4-AA8BB85C8E98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57" marR="0" lvl="0" indent="-13811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</a:t>
              </a:r>
            </a:p>
          </p:txBody>
        </p:sp>
        <p:sp>
          <p:nvSpPr>
            <p:cNvPr id="81" name="Ovaal 80">
              <a:extLst>
                <a:ext uri="{FF2B5EF4-FFF2-40B4-BE49-F238E27FC236}">
                  <a16:creationId xmlns:a16="http://schemas.microsoft.com/office/drawing/2014/main" id="{E77E68DA-0CE1-45FA-B7E7-9E5A9B84E2FC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82" name="Rechthoek 81">
              <a:extLst>
                <a:ext uri="{FF2B5EF4-FFF2-40B4-BE49-F238E27FC236}">
                  <a16:creationId xmlns:a16="http://schemas.microsoft.com/office/drawing/2014/main" id="{4AC9B09C-2D98-4F69-90E1-B4228FBA93C6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83" name="Ovaal 82">
              <a:extLst>
                <a:ext uri="{FF2B5EF4-FFF2-40B4-BE49-F238E27FC236}">
                  <a16:creationId xmlns:a16="http://schemas.microsoft.com/office/drawing/2014/main" id="{F7A9B93C-9B0B-41E5-BFA2-F943227EC816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84" name="Rechthoek 83">
              <a:extLst>
                <a:ext uri="{FF2B5EF4-FFF2-40B4-BE49-F238E27FC236}">
                  <a16:creationId xmlns:a16="http://schemas.microsoft.com/office/drawing/2014/main" id="{5001F8C7-0D3E-4E22-80A0-3512F49FD645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85" name="Ovaal 84">
              <a:extLst>
                <a:ext uri="{FF2B5EF4-FFF2-40B4-BE49-F238E27FC236}">
                  <a16:creationId xmlns:a16="http://schemas.microsoft.com/office/drawing/2014/main" id="{25476E77-CD33-45A0-ACDE-02CD3E7840CD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86" name="Rechthoek 85">
              <a:extLst>
                <a:ext uri="{FF2B5EF4-FFF2-40B4-BE49-F238E27FC236}">
                  <a16:creationId xmlns:a16="http://schemas.microsoft.com/office/drawing/2014/main" id="{9FBCB0CA-D4AA-48F1-9D69-059E865C7879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3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87" name="Ovaal 86">
              <a:extLst>
                <a:ext uri="{FF2B5EF4-FFF2-40B4-BE49-F238E27FC236}">
                  <a16:creationId xmlns:a16="http://schemas.microsoft.com/office/drawing/2014/main" id="{0220F2DE-AA47-4149-8672-BF44ACEDB7B6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88" name="Rechthoek 87">
              <a:extLst>
                <a:ext uri="{FF2B5EF4-FFF2-40B4-BE49-F238E27FC236}">
                  <a16:creationId xmlns:a16="http://schemas.microsoft.com/office/drawing/2014/main" id="{D1578837-6AE2-4E55-B73F-F2F5ECD94688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rgbClr val="BC448C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Numerical bullet</a:t>
              </a:r>
            </a:p>
          </p:txBody>
        </p:sp>
        <p:sp>
          <p:nvSpPr>
            <p:cNvPr id="89" name="Ovaal 88">
              <a:extLst>
                <a:ext uri="{FF2B5EF4-FFF2-40B4-BE49-F238E27FC236}">
                  <a16:creationId xmlns:a16="http://schemas.microsoft.com/office/drawing/2014/main" id="{07CC6123-E865-4813-8B3D-5B991F846343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90" name="Rechthoek 89">
              <a:extLst>
                <a:ext uri="{FF2B5EF4-FFF2-40B4-BE49-F238E27FC236}">
                  <a16:creationId xmlns:a16="http://schemas.microsoft.com/office/drawing/2014/main" id="{E41319D6-A0F7-41B8-804C-B86599365BE7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00020" marR="0" lvl="0" indent="-20002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err="1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Alphabethical</a:t>
              </a:r>
              <a:r>
                <a:rPr kumimoji="0" lang="en-GB" sz="900" b="0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 bullet</a:t>
              </a:r>
            </a:p>
          </p:txBody>
        </p:sp>
        <p:sp>
          <p:nvSpPr>
            <p:cNvPr id="91" name="Ovaal 90">
              <a:extLst>
                <a:ext uri="{FF2B5EF4-FFF2-40B4-BE49-F238E27FC236}">
                  <a16:creationId xmlns:a16="http://schemas.microsoft.com/office/drawing/2014/main" id="{574D817F-C16A-4510-BC75-78F00B4EE3E2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92" name="Rechthoek 91">
              <a:extLst>
                <a:ext uri="{FF2B5EF4-FFF2-40B4-BE49-F238E27FC236}">
                  <a16:creationId xmlns:a16="http://schemas.microsoft.com/office/drawing/2014/main" id="{27090003-D0B4-41BF-898B-18A76949DDE8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93" name="Ovaal 92">
              <a:extLst>
                <a:ext uri="{FF2B5EF4-FFF2-40B4-BE49-F238E27FC236}">
                  <a16:creationId xmlns:a16="http://schemas.microsoft.com/office/drawing/2014/main" id="{7B866D20-2F26-44EE-AE4F-2AAB7C2466EB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783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94" name="Rechthoek 93">
              <a:extLst>
                <a:ext uri="{FF2B5EF4-FFF2-40B4-BE49-F238E27FC236}">
                  <a16:creationId xmlns:a16="http://schemas.microsoft.com/office/drawing/2014/main" id="{DAB79298-39BA-44E8-A5E7-6318BE11AE60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783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1" i="0" u="none" strike="noStrike" kern="0" cap="none" spc="0" normalizeH="0" baseline="0" noProof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95" name="Rechthoek 94">
              <a:extLst>
                <a:ext uri="{FF2B5EF4-FFF2-40B4-BE49-F238E27FC236}">
                  <a16:creationId xmlns:a16="http://schemas.microsoft.com/office/drawing/2014/main" id="{42321906-8EBB-4931-ACBC-1851B6C1D558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cap="all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instruction slide </a:t>
              </a:r>
              <a:r>
                <a:rPr lang="en-GB" sz="900" b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‘VIDEO INSTRUCTIONS’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You’ll find it at the beginning of the presentation</a:t>
              </a:r>
              <a:b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or insert it via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lang="en-GB" sz="900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&gt; </a:t>
              </a:r>
              <a:r>
                <a:rPr lang="en-GB" sz="900" i="1" cap="none" baseline="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‘New Slide’.</a:t>
              </a:r>
            </a:p>
          </p:txBody>
        </p:sp>
        <p:grpSp>
          <p:nvGrpSpPr>
            <p:cNvPr id="96" name="ICOON_info">
              <a:extLst>
                <a:ext uri="{FF2B5EF4-FFF2-40B4-BE49-F238E27FC236}">
                  <a16:creationId xmlns:a16="http://schemas.microsoft.com/office/drawing/2014/main" id="{9139F5BD-00DC-4376-999B-2D132F8A52CF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138" name="Ovaal 137">
                <a:extLst>
                  <a:ext uri="{FF2B5EF4-FFF2-40B4-BE49-F238E27FC236}">
                    <a16:creationId xmlns:a16="http://schemas.microsoft.com/office/drawing/2014/main" id="{924F602F-C4F4-4D94-9B28-F6CCE3898A7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39" name="Graphic 163" descr="Informatie">
                <a:extLst>
                  <a:ext uri="{FF2B5EF4-FFF2-40B4-BE49-F238E27FC236}">
                    <a16:creationId xmlns:a16="http://schemas.microsoft.com/office/drawing/2014/main" id="{75C8BBB7-3D98-4FBC-B758-CDCE4AB1C395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97" name="VOORBEELD">
              <a:extLst>
                <a:ext uri="{FF2B5EF4-FFF2-40B4-BE49-F238E27FC236}">
                  <a16:creationId xmlns:a16="http://schemas.microsoft.com/office/drawing/2014/main" id="{E8C29186-0F71-42EA-95A6-53CF4E514B4B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98" name="Rechthoek 97">
                <a:extLst>
                  <a:ext uri="{FF2B5EF4-FFF2-40B4-BE49-F238E27FC236}">
                    <a16:creationId xmlns:a16="http://schemas.microsoft.com/office/drawing/2014/main" id="{ED12481E-D138-4919-ADBD-FFD757077AF3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99" name="Rechthoek 98">
                <a:extLst>
                  <a:ext uri="{FF2B5EF4-FFF2-40B4-BE49-F238E27FC236}">
                    <a16:creationId xmlns:a16="http://schemas.microsoft.com/office/drawing/2014/main" id="{EFE53576-D170-478F-A8DB-DB49D0FF6859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00" name="Groep 99">
                <a:extLst>
                  <a:ext uri="{FF2B5EF4-FFF2-40B4-BE49-F238E27FC236}">
                    <a16:creationId xmlns:a16="http://schemas.microsoft.com/office/drawing/2014/main" id="{786C1C98-DB13-4508-85E4-0B3EA0AD798E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131" name="Groep 130">
                  <a:extLst>
                    <a:ext uri="{FF2B5EF4-FFF2-40B4-BE49-F238E27FC236}">
                      <a16:creationId xmlns:a16="http://schemas.microsoft.com/office/drawing/2014/main" id="{194C5C33-DC6B-49CC-9EC4-C2CDB93F6E98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33" name="Rechte verbindingslijn 132">
                    <a:extLst>
                      <a:ext uri="{FF2B5EF4-FFF2-40B4-BE49-F238E27FC236}">
                        <a16:creationId xmlns:a16="http://schemas.microsoft.com/office/drawing/2014/main" id="{6EDB6B70-9966-4916-A51A-9E67527B5B2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4" name="Rechte verbindingslijn 133">
                    <a:extLst>
                      <a:ext uri="{FF2B5EF4-FFF2-40B4-BE49-F238E27FC236}">
                        <a16:creationId xmlns:a16="http://schemas.microsoft.com/office/drawing/2014/main" id="{27526F79-03B1-4283-9ECC-CC6341288EB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5" name="Rechte verbindingslijn 134">
                    <a:extLst>
                      <a:ext uri="{FF2B5EF4-FFF2-40B4-BE49-F238E27FC236}">
                        <a16:creationId xmlns:a16="http://schemas.microsoft.com/office/drawing/2014/main" id="{CDF9F844-D7D2-4A05-B511-7DBD49BE6C0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6" name="Rechte verbindingslijn 135">
                    <a:extLst>
                      <a:ext uri="{FF2B5EF4-FFF2-40B4-BE49-F238E27FC236}">
                        <a16:creationId xmlns:a16="http://schemas.microsoft.com/office/drawing/2014/main" id="{2F1517EE-7972-4660-BB03-97A010C32C9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7" name="Rechte verbindingslijn 136">
                    <a:extLst>
                      <a:ext uri="{FF2B5EF4-FFF2-40B4-BE49-F238E27FC236}">
                        <a16:creationId xmlns:a16="http://schemas.microsoft.com/office/drawing/2014/main" id="{02CD6346-CF0B-40EA-BEC7-A63D00F9671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32" name="Pijl: rechts 131">
                  <a:extLst>
                    <a:ext uri="{FF2B5EF4-FFF2-40B4-BE49-F238E27FC236}">
                      <a16:creationId xmlns:a16="http://schemas.microsoft.com/office/drawing/2014/main" id="{9D8B7C92-E07E-4B5B-8CD8-01896121B472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1" name="Groep 100">
                <a:extLst>
                  <a:ext uri="{FF2B5EF4-FFF2-40B4-BE49-F238E27FC236}">
                    <a16:creationId xmlns:a16="http://schemas.microsoft.com/office/drawing/2014/main" id="{D1D0040A-EFBF-4DC6-A7AA-185E4EB8309B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124" name="Groep 123">
                  <a:extLst>
                    <a:ext uri="{FF2B5EF4-FFF2-40B4-BE49-F238E27FC236}">
                      <a16:creationId xmlns:a16="http://schemas.microsoft.com/office/drawing/2014/main" id="{117361A4-1BB6-4D45-B871-BD21A19CAD52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26" name="Rechte verbindingslijn 125">
                    <a:extLst>
                      <a:ext uri="{FF2B5EF4-FFF2-40B4-BE49-F238E27FC236}">
                        <a16:creationId xmlns:a16="http://schemas.microsoft.com/office/drawing/2014/main" id="{896FF58A-0B0E-4020-A7E7-35EE476A7FC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7" name="Rechte verbindingslijn 126">
                    <a:extLst>
                      <a:ext uri="{FF2B5EF4-FFF2-40B4-BE49-F238E27FC236}">
                        <a16:creationId xmlns:a16="http://schemas.microsoft.com/office/drawing/2014/main" id="{98965267-93D6-4CAE-B752-78112A5F955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8" name="Rechte verbindingslijn 127">
                    <a:extLst>
                      <a:ext uri="{FF2B5EF4-FFF2-40B4-BE49-F238E27FC236}">
                        <a16:creationId xmlns:a16="http://schemas.microsoft.com/office/drawing/2014/main" id="{54A09270-E7A5-4760-8CDD-9AD98D0D8E6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9" name="Rechte verbindingslijn 128">
                    <a:extLst>
                      <a:ext uri="{FF2B5EF4-FFF2-40B4-BE49-F238E27FC236}">
                        <a16:creationId xmlns:a16="http://schemas.microsoft.com/office/drawing/2014/main" id="{DB1EA582-8AE9-4F67-864B-FE4DC8B0629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30" name="Rechte verbindingslijn 129">
                    <a:extLst>
                      <a:ext uri="{FF2B5EF4-FFF2-40B4-BE49-F238E27FC236}">
                        <a16:creationId xmlns:a16="http://schemas.microsoft.com/office/drawing/2014/main" id="{02584D7A-F17B-4710-A44C-10AFBD38300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25" name="Pijl: rechts 124">
                  <a:extLst>
                    <a:ext uri="{FF2B5EF4-FFF2-40B4-BE49-F238E27FC236}">
                      <a16:creationId xmlns:a16="http://schemas.microsoft.com/office/drawing/2014/main" id="{FA27C3D4-D079-4EE8-8D09-9D40950DB076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102" name="Rechte verbindingslijn 101">
                <a:extLst>
                  <a:ext uri="{FF2B5EF4-FFF2-40B4-BE49-F238E27FC236}">
                    <a16:creationId xmlns:a16="http://schemas.microsoft.com/office/drawing/2014/main" id="{DBE0F017-AAD5-4ED3-A72E-5C5C477E4BA0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103" name="Rechte verbindingslijn 102">
                <a:extLst>
                  <a:ext uri="{FF2B5EF4-FFF2-40B4-BE49-F238E27FC236}">
                    <a16:creationId xmlns:a16="http://schemas.microsoft.com/office/drawing/2014/main" id="{8248B249-99E1-4C46-B8F8-58378E643AD1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104" name="Rechthoek 103">
                <a:extLst>
                  <a:ext uri="{FF2B5EF4-FFF2-40B4-BE49-F238E27FC236}">
                    <a16:creationId xmlns:a16="http://schemas.microsoft.com/office/drawing/2014/main" id="{B9E365BC-EF79-4E8D-A146-562900090EE2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105" name="Rechthoek 104">
                <a:extLst>
                  <a:ext uri="{FF2B5EF4-FFF2-40B4-BE49-F238E27FC236}">
                    <a16:creationId xmlns:a16="http://schemas.microsoft.com/office/drawing/2014/main" id="{7CADD060-AB8C-449B-A842-89F64088ACE0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783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106" name="Groep 105">
                <a:extLst>
                  <a:ext uri="{FF2B5EF4-FFF2-40B4-BE49-F238E27FC236}">
                    <a16:creationId xmlns:a16="http://schemas.microsoft.com/office/drawing/2014/main" id="{A7BECA5F-858C-4AE8-93EC-1340B6DC4701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116" name="Rechthoek 115">
                  <a:extLst>
                    <a:ext uri="{FF2B5EF4-FFF2-40B4-BE49-F238E27FC236}">
                      <a16:creationId xmlns:a16="http://schemas.microsoft.com/office/drawing/2014/main" id="{7EACC2BE-9E94-4501-8E21-1781AA5E5782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17" name="Groep 116">
                  <a:extLst>
                    <a:ext uri="{FF2B5EF4-FFF2-40B4-BE49-F238E27FC236}">
                      <a16:creationId xmlns:a16="http://schemas.microsoft.com/office/drawing/2014/main" id="{52E0CF1B-2B36-4BA2-8991-B9B2135AD046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119" name="Rechte verbindingslijn 118">
                    <a:extLst>
                      <a:ext uri="{FF2B5EF4-FFF2-40B4-BE49-F238E27FC236}">
                        <a16:creationId xmlns:a16="http://schemas.microsoft.com/office/drawing/2014/main" id="{5E6B523D-2D4A-46D4-A0AB-6FE9DB4EBB3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0" name="Rechte verbindingslijn 119">
                    <a:extLst>
                      <a:ext uri="{FF2B5EF4-FFF2-40B4-BE49-F238E27FC236}">
                        <a16:creationId xmlns:a16="http://schemas.microsoft.com/office/drawing/2014/main" id="{A81220E6-1A39-4D3A-83C4-218A44D46BE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1" name="Rechte verbindingslijn 120">
                    <a:extLst>
                      <a:ext uri="{FF2B5EF4-FFF2-40B4-BE49-F238E27FC236}">
                        <a16:creationId xmlns:a16="http://schemas.microsoft.com/office/drawing/2014/main" id="{D2DD9798-4F7B-44F4-83CC-61010EB695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2" name="Rechte verbindingslijn 121">
                    <a:extLst>
                      <a:ext uri="{FF2B5EF4-FFF2-40B4-BE49-F238E27FC236}">
                        <a16:creationId xmlns:a16="http://schemas.microsoft.com/office/drawing/2014/main" id="{CF59331E-B963-4EE7-8938-1C000EE43D1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23" name="Rechte verbindingslijn 122">
                    <a:extLst>
                      <a:ext uri="{FF2B5EF4-FFF2-40B4-BE49-F238E27FC236}">
                        <a16:creationId xmlns:a16="http://schemas.microsoft.com/office/drawing/2014/main" id="{A60ECB2E-FF30-437F-8DE4-455109A594A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8" name="Pijl: rechts 117">
                  <a:extLst>
                    <a:ext uri="{FF2B5EF4-FFF2-40B4-BE49-F238E27FC236}">
                      <a16:creationId xmlns:a16="http://schemas.microsoft.com/office/drawing/2014/main" id="{17D3DBBD-F06C-4CF2-AC62-ACE433CDBD25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07" name="Groep 106">
                <a:extLst>
                  <a:ext uri="{FF2B5EF4-FFF2-40B4-BE49-F238E27FC236}">
                    <a16:creationId xmlns:a16="http://schemas.microsoft.com/office/drawing/2014/main" id="{C370A710-4250-4490-B779-AA41262D3AAF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108" name="Rechthoek 107">
                  <a:extLst>
                    <a:ext uri="{FF2B5EF4-FFF2-40B4-BE49-F238E27FC236}">
                      <a16:creationId xmlns:a16="http://schemas.microsoft.com/office/drawing/2014/main" id="{E90F39DD-E271-4E1A-AE14-412B9E3B7353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109" name="Groep 108">
                  <a:extLst>
                    <a:ext uri="{FF2B5EF4-FFF2-40B4-BE49-F238E27FC236}">
                      <a16:creationId xmlns:a16="http://schemas.microsoft.com/office/drawing/2014/main" id="{09B2E254-64FD-4845-8C12-A89848F1822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111" name="Rechte verbindingslijn 110">
                    <a:extLst>
                      <a:ext uri="{FF2B5EF4-FFF2-40B4-BE49-F238E27FC236}">
                        <a16:creationId xmlns:a16="http://schemas.microsoft.com/office/drawing/2014/main" id="{9C6F92EF-AB17-4360-9DE2-7C642B080B5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2" name="Rechte verbindingslijn 111">
                    <a:extLst>
                      <a:ext uri="{FF2B5EF4-FFF2-40B4-BE49-F238E27FC236}">
                        <a16:creationId xmlns:a16="http://schemas.microsoft.com/office/drawing/2014/main" id="{56B3C579-72C0-4C66-B9C6-BAE61CB9D06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3" name="Rechte verbindingslijn 112">
                    <a:extLst>
                      <a:ext uri="{FF2B5EF4-FFF2-40B4-BE49-F238E27FC236}">
                        <a16:creationId xmlns:a16="http://schemas.microsoft.com/office/drawing/2014/main" id="{2C68E072-A3F5-41D0-BFFB-55FCF37B0EDA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4" name="Rechte verbindingslijn 113">
                    <a:extLst>
                      <a:ext uri="{FF2B5EF4-FFF2-40B4-BE49-F238E27FC236}">
                        <a16:creationId xmlns:a16="http://schemas.microsoft.com/office/drawing/2014/main" id="{44C8CE77-96E0-4AAC-9005-81AD822F93D6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115" name="Rechte verbindingslijn 114">
                    <a:extLst>
                      <a:ext uri="{FF2B5EF4-FFF2-40B4-BE49-F238E27FC236}">
                        <a16:creationId xmlns:a16="http://schemas.microsoft.com/office/drawing/2014/main" id="{F58E3E09-3812-4CF3-A134-E29703ACF329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110" name="Pijl: rechts 109">
                  <a:extLst>
                    <a:ext uri="{FF2B5EF4-FFF2-40B4-BE49-F238E27FC236}">
                      <a16:creationId xmlns:a16="http://schemas.microsoft.com/office/drawing/2014/main" id="{872A9F84-1E77-4FAF-8537-6514B2F0D2D9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599972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Public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MSIPCMContentMarking" descr="{&quot;HashCode&quot;:448150054,&quot;Placement&quot;:&quot;Header&quot;,&quot;Top&quot;:0.0,&quot;Left&quot;:0.0,&quot;SlideWidth&quot;:720,&quot;SlideHeight&quot;:405}">
            <a:extLst>
              <a:ext uri="{FF2B5EF4-FFF2-40B4-BE49-F238E27FC236}">
                <a16:creationId xmlns:a16="http://schemas.microsoft.com/office/drawing/2014/main" id="{ABBF4053-677B-4C3F-BA7B-924EE60A18A2}"/>
              </a:ext>
            </a:extLst>
          </p:cNvPr>
          <p:cNvSpPr txBox="1"/>
          <p:nvPr userDrawn="1"/>
        </p:nvSpPr>
        <p:spPr>
          <a:xfrm>
            <a:off x="0" y="0"/>
            <a:ext cx="650393" cy="262344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1">
            <a:spAutoFit/>
          </a:bodyPr>
          <a:lstStyle/>
          <a:p>
            <a:pPr algn="l">
              <a:spcBef>
                <a:spcPts val="0"/>
              </a:spcBef>
              <a:spcAft>
                <a:spcPts val="0"/>
              </a:spcAft>
            </a:pPr>
            <a:r>
              <a:rPr lang="en-US" sz="1000">
                <a:solidFill>
                  <a:srgbClr val="000000"/>
                </a:solidFill>
                <a:latin typeface="Calibri" panose="020F0502020204030204" pitchFamily="34" charset="0"/>
              </a:rPr>
              <a:t>Publiek</a:t>
            </a:r>
            <a:endParaRPr lang="en-US" sz="1000" dirty="0" err="1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B60F3FB-554F-4C4C-8A47-B539D4249FA7}"/>
              </a:ext>
            </a:extLst>
          </p:cNvPr>
          <p:cNvSpPr/>
          <p:nvPr userDrawn="1"/>
        </p:nvSpPr>
        <p:spPr>
          <a:xfrm>
            <a:off x="54708" y="0"/>
            <a:ext cx="595685" cy="18756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jpeg"/><Relationship Id="rId3" Type="http://schemas.openxmlformats.org/officeDocument/2006/relationships/image" Target="../media/image6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5.png"/><Relationship Id="rId5" Type="http://schemas.openxmlformats.org/officeDocument/2006/relationships/image" Target="../media/image169.png"/><Relationship Id="rId4" Type="http://schemas.openxmlformats.org/officeDocument/2006/relationships/image" Target="../media/image144.png"/></Relationships>
</file>

<file path=ppt/slides/_rels/slide10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64.png"/><Relationship Id="rId3" Type="http://schemas.openxmlformats.org/officeDocument/2006/relationships/image" Target="../media/image188.png"/><Relationship Id="rId7" Type="http://schemas.openxmlformats.org/officeDocument/2006/relationships/image" Target="../media/image25.png"/><Relationship Id="rId12" Type="http://schemas.openxmlformats.org/officeDocument/2006/relationships/image" Target="../media/image175.jpe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2.png"/><Relationship Id="rId11" Type="http://schemas.openxmlformats.org/officeDocument/2006/relationships/image" Target="../media/image145.png"/><Relationship Id="rId5" Type="http://schemas.openxmlformats.org/officeDocument/2006/relationships/image" Target="../media/image190.png"/><Relationship Id="rId10" Type="http://schemas.openxmlformats.org/officeDocument/2006/relationships/image" Target="../media/image144.png"/><Relationship Id="rId4" Type="http://schemas.openxmlformats.org/officeDocument/2006/relationships/image" Target="../media/image189.png"/><Relationship Id="rId9" Type="http://schemas.openxmlformats.org/officeDocument/2006/relationships/image" Target="../media/image191.png"/></Relationships>
</file>

<file path=ppt/slides/_rels/slide10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01.jpg"/><Relationship Id="rId18" Type="http://schemas.openxmlformats.org/officeDocument/2006/relationships/image" Target="../media/image206.jpg"/><Relationship Id="rId26" Type="http://schemas.openxmlformats.org/officeDocument/2006/relationships/image" Target="../media/image212.jpg"/><Relationship Id="rId3" Type="http://schemas.openxmlformats.org/officeDocument/2006/relationships/image" Target="../media/image8.png"/><Relationship Id="rId21" Type="http://schemas.openxmlformats.org/officeDocument/2006/relationships/image" Target="../media/image209.jpg"/><Relationship Id="rId7" Type="http://schemas.openxmlformats.org/officeDocument/2006/relationships/image" Target="../media/image196.jpg"/><Relationship Id="rId12" Type="http://schemas.openxmlformats.org/officeDocument/2006/relationships/image" Target="../media/image200.jpg"/><Relationship Id="rId17" Type="http://schemas.openxmlformats.org/officeDocument/2006/relationships/image" Target="../media/image205.jpg"/><Relationship Id="rId25" Type="http://schemas.openxmlformats.org/officeDocument/2006/relationships/image" Target="../media/image19.jpg"/><Relationship Id="rId33" Type="http://schemas.openxmlformats.org/officeDocument/2006/relationships/image" Target="../media/image219.png"/><Relationship Id="rId2" Type="http://schemas.openxmlformats.org/officeDocument/2006/relationships/image" Target="../media/image192.jpg"/><Relationship Id="rId16" Type="http://schemas.openxmlformats.org/officeDocument/2006/relationships/image" Target="../media/image204.jpg"/><Relationship Id="rId20" Type="http://schemas.openxmlformats.org/officeDocument/2006/relationships/image" Target="../media/image208.jpg"/><Relationship Id="rId29" Type="http://schemas.openxmlformats.org/officeDocument/2006/relationships/image" Target="../media/image2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5.jpg"/><Relationship Id="rId11" Type="http://schemas.openxmlformats.org/officeDocument/2006/relationships/image" Target="../media/image199.jpg"/><Relationship Id="rId24" Type="http://schemas.openxmlformats.org/officeDocument/2006/relationships/image" Target="../media/image211.jpg"/><Relationship Id="rId32" Type="http://schemas.openxmlformats.org/officeDocument/2006/relationships/image" Target="../media/image218.png"/><Relationship Id="rId5" Type="http://schemas.openxmlformats.org/officeDocument/2006/relationships/image" Target="../media/image194.jpg"/><Relationship Id="rId15" Type="http://schemas.openxmlformats.org/officeDocument/2006/relationships/image" Target="../media/image203.jpg"/><Relationship Id="rId23" Type="http://schemas.openxmlformats.org/officeDocument/2006/relationships/image" Target="../media/image18.jpg"/><Relationship Id="rId28" Type="http://schemas.openxmlformats.org/officeDocument/2006/relationships/image" Target="../media/image214.png"/><Relationship Id="rId10" Type="http://schemas.openxmlformats.org/officeDocument/2006/relationships/image" Target="../media/image198.jpg"/><Relationship Id="rId19" Type="http://schemas.openxmlformats.org/officeDocument/2006/relationships/image" Target="../media/image207.jpg"/><Relationship Id="rId31" Type="http://schemas.openxmlformats.org/officeDocument/2006/relationships/image" Target="../media/image217.png"/><Relationship Id="rId4" Type="http://schemas.openxmlformats.org/officeDocument/2006/relationships/image" Target="../media/image193.jpg"/><Relationship Id="rId9" Type="http://schemas.openxmlformats.org/officeDocument/2006/relationships/image" Target="../media/image197.jpg"/><Relationship Id="rId14" Type="http://schemas.openxmlformats.org/officeDocument/2006/relationships/image" Target="../media/image202.png"/><Relationship Id="rId22" Type="http://schemas.openxmlformats.org/officeDocument/2006/relationships/image" Target="../media/image210.jpg"/><Relationship Id="rId27" Type="http://schemas.openxmlformats.org/officeDocument/2006/relationships/image" Target="../media/image213.jpg"/><Relationship Id="rId30" Type="http://schemas.openxmlformats.org/officeDocument/2006/relationships/image" Target="../media/image216.png"/><Relationship Id="rId8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jpeg"/><Relationship Id="rId3" Type="http://schemas.openxmlformats.org/officeDocument/2006/relationships/image" Target="../media/image59.png"/><Relationship Id="rId7" Type="http://schemas.openxmlformats.org/officeDocument/2006/relationships/image" Target="../media/image6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1.jpeg"/><Relationship Id="rId5" Type="http://schemas.openxmlformats.org/officeDocument/2006/relationships/image" Target="../media/image61.png"/><Relationship Id="rId4" Type="http://schemas.openxmlformats.org/officeDocument/2006/relationships/image" Target="../media/image60.jpeg"/><Relationship Id="rId9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jpeg"/><Relationship Id="rId3" Type="http://schemas.openxmlformats.org/officeDocument/2006/relationships/image" Target="../media/image63.jpeg"/><Relationship Id="rId7" Type="http://schemas.openxmlformats.org/officeDocument/2006/relationships/image" Target="../media/image5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jpe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64.png"/><Relationship Id="rId4" Type="http://schemas.openxmlformats.org/officeDocument/2006/relationships/image" Target="../media/image6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1.png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jpg"/><Relationship Id="rId18" Type="http://schemas.openxmlformats.org/officeDocument/2006/relationships/image" Target="../media/image23.png"/><Relationship Id="rId3" Type="http://schemas.openxmlformats.org/officeDocument/2006/relationships/image" Target="../media/image3.png"/><Relationship Id="rId7" Type="http://schemas.openxmlformats.org/officeDocument/2006/relationships/image" Target="../media/image13.png"/><Relationship Id="rId12" Type="http://schemas.openxmlformats.org/officeDocument/2006/relationships/image" Target="../media/image18.jpg"/><Relationship Id="rId17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jpe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10" Type="http://schemas.openxmlformats.org/officeDocument/2006/relationships/image" Target="../media/image68.pn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7.png"/><Relationship Id="rId4" Type="http://schemas.openxmlformats.org/officeDocument/2006/relationships/image" Target="../media/image76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68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89.png"/><Relationship Id="rId3" Type="http://schemas.openxmlformats.org/officeDocument/2006/relationships/image" Target="../media/image79.jpe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0" Type="http://schemas.openxmlformats.org/officeDocument/2006/relationships/image" Target="../media/image86.svg"/><Relationship Id="rId4" Type="http://schemas.openxmlformats.org/officeDocument/2006/relationships/image" Target="../media/image80.jpeg"/><Relationship Id="rId9" Type="http://schemas.openxmlformats.org/officeDocument/2006/relationships/image" Target="../media/image85.png"/><Relationship Id="rId14" Type="http://schemas.openxmlformats.org/officeDocument/2006/relationships/image" Target="../media/image90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svg"/><Relationship Id="rId13" Type="http://schemas.openxmlformats.org/officeDocument/2006/relationships/image" Target="../media/image91.png"/><Relationship Id="rId18" Type="http://schemas.openxmlformats.org/officeDocument/2006/relationships/image" Target="../media/image96.svg"/><Relationship Id="rId3" Type="http://schemas.openxmlformats.org/officeDocument/2006/relationships/image" Target="../media/image79.jpeg"/><Relationship Id="rId21" Type="http://schemas.openxmlformats.org/officeDocument/2006/relationships/image" Target="../media/image89.png"/><Relationship Id="rId7" Type="http://schemas.openxmlformats.org/officeDocument/2006/relationships/image" Target="../media/image83.png"/><Relationship Id="rId12" Type="http://schemas.openxmlformats.org/officeDocument/2006/relationships/image" Target="../media/image88.svg"/><Relationship Id="rId17" Type="http://schemas.openxmlformats.org/officeDocument/2006/relationships/image" Target="../media/image95.png"/><Relationship Id="rId2" Type="http://schemas.openxmlformats.org/officeDocument/2006/relationships/image" Target="../media/image78.jpeg"/><Relationship Id="rId16" Type="http://schemas.openxmlformats.org/officeDocument/2006/relationships/image" Target="../media/image94.svg"/><Relationship Id="rId20" Type="http://schemas.openxmlformats.org/officeDocument/2006/relationships/image" Target="../media/image98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2.svg"/><Relationship Id="rId11" Type="http://schemas.openxmlformats.org/officeDocument/2006/relationships/image" Target="../media/image87.png"/><Relationship Id="rId5" Type="http://schemas.openxmlformats.org/officeDocument/2006/relationships/image" Target="../media/image81.png"/><Relationship Id="rId15" Type="http://schemas.openxmlformats.org/officeDocument/2006/relationships/image" Target="../media/image93.png"/><Relationship Id="rId10" Type="http://schemas.openxmlformats.org/officeDocument/2006/relationships/image" Target="../media/image86.svg"/><Relationship Id="rId19" Type="http://schemas.openxmlformats.org/officeDocument/2006/relationships/image" Target="../media/image97.png"/><Relationship Id="rId4" Type="http://schemas.openxmlformats.org/officeDocument/2006/relationships/image" Target="../media/image80.jpeg"/><Relationship Id="rId9" Type="http://schemas.openxmlformats.org/officeDocument/2006/relationships/image" Target="../media/image85.png"/><Relationship Id="rId14" Type="http://schemas.openxmlformats.org/officeDocument/2006/relationships/image" Target="../media/image92.svg"/><Relationship Id="rId22" Type="http://schemas.openxmlformats.org/officeDocument/2006/relationships/image" Target="../media/image90.sv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8.svg"/><Relationship Id="rId18" Type="http://schemas.openxmlformats.org/officeDocument/2006/relationships/image" Target="../media/image95.png"/><Relationship Id="rId26" Type="http://schemas.openxmlformats.org/officeDocument/2006/relationships/image" Target="../media/image102.png"/><Relationship Id="rId3" Type="http://schemas.openxmlformats.org/officeDocument/2006/relationships/image" Target="../media/image79.jpeg"/><Relationship Id="rId21" Type="http://schemas.openxmlformats.org/officeDocument/2006/relationships/image" Target="../media/image98.svg"/><Relationship Id="rId7" Type="http://schemas.openxmlformats.org/officeDocument/2006/relationships/image" Target="../media/image82.svg"/><Relationship Id="rId12" Type="http://schemas.openxmlformats.org/officeDocument/2006/relationships/image" Target="../media/image87.png"/><Relationship Id="rId17" Type="http://schemas.openxmlformats.org/officeDocument/2006/relationships/image" Target="../media/image94.svg"/><Relationship Id="rId25" Type="http://schemas.openxmlformats.org/officeDocument/2006/relationships/image" Target="../media/image90.svg"/><Relationship Id="rId2" Type="http://schemas.openxmlformats.org/officeDocument/2006/relationships/image" Target="../media/image78.jpeg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29" Type="http://schemas.openxmlformats.org/officeDocument/2006/relationships/image" Target="../media/image105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1.png"/><Relationship Id="rId11" Type="http://schemas.openxmlformats.org/officeDocument/2006/relationships/image" Target="../media/image86.svg"/><Relationship Id="rId24" Type="http://schemas.openxmlformats.org/officeDocument/2006/relationships/image" Target="../media/image89.png"/><Relationship Id="rId5" Type="http://schemas.openxmlformats.org/officeDocument/2006/relationships/image" Target="../media/image99.png"/><Relationship Id="rId15" Type="http://schemas.openxmlformats.org/officeDocument/2006/relationships/image" Target="../media/image92.svg"/><Relationship Id="rId23" Type="http://schemas.openxmlformats.org/officeDocument/2006/relationships/image" Target="../media/image101.svg"/><Relationship Id="rId28" Type="http://schemas.openxmlformats.org/officeDocument/2006/relationships/image" Target="../media/image104.png"/><Relationship Id="rId10" Type="http://schemas.openxmlformats.org/officeDocument/2006/relationships/image" Target="../media/image85.png"/><Relationship Id="rId19" Type="http://schemas.openxmlformats.org/officeDocument/2006/relationships/image" Target="../media/image96.svg"/><Relationship Id="rId4" Type="http://schemas.openxmlformats.org/officeDocument/2006/relationships/image" Target="../media/image80.jpeg"/><Relationship Id="rId9" Type="http://schemas.openxmlformats.org/officeDocument/2006/relationships/image" Target="../media/image84.svg"/><Relationship Id="rId14" Type="http://schemas.openxmlformats.org/officeDocument/2006/relationships/image" Target="../media/image91.png"/><Relationship Id="rId22" Type="http://schemas.openxmlformats.org/officeDocument/2006/relationships/image" Target="../media/image100.png"/><Relationship Id="rId27" Type="http://schemas.openxmlformats.org/officeDocument/2006/relationships/image" Target="../media/image103.sv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9.sv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7" Type="http://schemas.openxmlformats.org/officeDocument/2006/relationships/image" Target="../media/image25.png"/><Relationship Id="rId2" Type="http://schemas.openxmlformats.org/officeDocument/2006/relationships/image" Target="../media/image10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svg"/><Relationship Id="rId5" Type="http://schemas.openxmlformats.org/officeDocument/2006/relationships/image" Target="../media/image110.png"/><Relationship Id="rId4" Type="http://schemas.openxmlformats.org/officeDocument/2006/relationships/image" Target="../media/image109.sv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123.svg"/><Relationship Id="rId18" Type="http://schemas.openxmlformats.org/officeDocument/2006/relationships/image" Target="../media/image128.jpeg"/><Relationship Id="rId3" Type="http://schemas.openxmlformats.org/officeDocument/2006/relationships/image" Target="../media/image113.svg"/><Relationship Id="rId7" Type="http://schemas.openxmlformats.org/officeDocument/2006/relationships/image" Target="../media/image117.svg"/><Relationship Id="rId12" Type="http://schemas.openxmlformats.org/officeDocument/2006/relationships/image" Target="../media/image122.png"/><Relationship Id="rId17" Type="http://schemas.openxmlformats.org/officeDocument/2006/relationships/image" Target="../media/image127.svg"/><Relationship Id="rId2" Type="http://schemas.openxmlformats.org/officeDocument/2006/relationships/image" Target="../media/image112.png"/><Relationship Id="rId16" Type="http://schemas.openxmlformats.org/officeDocument/2006/relationships/image" Target="../media/image12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6.png"/><Relationship Id="rId11" Type="http://schemas.openxmlformats.org/officeDocument/2006/relationships/image" Target="../media/image121.svg"/><Relationship Id="rId5" Type="http://schemas.openxmlformats.org/officeDocument/2006/relationships/image" Target="../media/image115.svg"/><Relationship Id="rId15" Type="http://schemas.openxmlformats.org/officeDocument/2006/relationships/image" Target="../media/image125.sv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svg"/><Relationship Id="rId14" Type="http://schemas.openxmlformats.org/officeDocument/2006/relationships/image" Target="../media/image124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2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jpe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9.jpeg"/><Relationship Id="rId4" Type="http://schemas.openxmlformats.org/officeDocument/2006/relationships/image" Target="../media/image13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1.png"/><Relationship Id="rId4" Type="http://schemas.openxmlformats.org/officeDocument/2006/relationships/hyperlink" Target="file:///C:\Users\lucas_j\AppData\Local\Temp\OpenLiveWriter-352555430\supfilesAB946E4\image%5b10%5d.png" TargetMode="Externa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6.png"/><Relationship Id="rId3" Type="http://schemas.openxmlformats.org/officeDocument/2006/relationships/image" Target="../media/image140.png"/><Relationship Id="rId7" Type="http://schemas.openxmlformats.org/officeDocument/2006/relationships/image" Target="../media/image145.png"/><Relationship Id="rId12" Type="http://schemas.openxmlformats.org/officeDocument/2006/relationships/image" Target="../media/image141.png"/><Relationship Id="rId2" Type="http://schemas.openxmlformats.org/officeDocument/2006/relationships/image" Target="../media/image13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4.png"/><Relationship Id="rId11" Type="http://schemas.openxmlformats.org/officeDocument/2006/relationships/hyperlink" Target="file:///C:\Users\lucas_j\AppData\Local\Temp\OpenLiveWriter-352555430\supfilesAB946E4\image%5b10%5d.png" TargetMode="External"/><Relationship Id="rId5" Type="http://schemas.openxmlformats.org/officeDocument/2006/relationships/image" Target="../media/image143.png"/><Relationship Id="rId10" Type="http://schemas.openxmlformats.org/officeDocument/2006/relationships/image" Target="../media/image25.png"/><Relationship Id="rId4" Type="http://schemas.openxmlformats.org/officeDocument/2006/relationships/image" Target="../media/image142.png"/><Relationship Id="rId9" Type="http://schemas.openxmlformats.org/officeDocument/2006/relationships/image" Target="../media/image14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svg"/><Relationship Id="rId18" Type="http://schemas.openxmlformats.org/officeDocument/2006/relationships/image" Target="../media/image43.png"/><Relationship Id="rId3" Type="http://schemas.openxmlformats.org/officeDocument/2006/relationships/image" Target="../media/image28.svg"/><Relationship Id="rId21" Type="http://schemas.openxmlformats.org/officeDocument/2006/relationships/image" Target="../media/image46.svg"/><Relationship Id="rId7" Type="http://schemas.openxmlformats.org/officeDocument/2006/relationships/image" Target="../media/image32.svg"/><Relationship Id="rId12" Type="http://schemas.openxmlformats.org/officeDocument/2006/relationships/image" Target="../media/image37.png"/><Relationship Id="rId17" Type="http://schemas.openxmlformats.org/officeDocument/2006/relationships/image" Target="../media/image42.svg"/><Relationship Id="rId25" Type="http://schemas.openxmlformats.org/officeDocument/2006/relationships/image" Target="../media/image50.svg"/><Relationship Id="rId2" Type="http://schemas.openxmlformats.org/officeDocument/2006/relationships/image" Target="../media/image27.png"/><Relationship Id="rId16" Type="http://schemas.openxmlformats.org/officeDocument/2006/relationships/image" Target="../media/image41.png"/><Relationship Id="rId20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24" Type="http://schemas.openxmlformats.org/officeDocument/2006/relationships/image" Target="../media/image49.png"/><Relationship Id="rId5" Type="http://schemas.openxmlformats.org/officeDocument/2006/relationships/image" Target="../media/image30.svg"/><Relationship Id="rId15" Type="http://schemas.openxmlformats.org/officeDocument/2006/relationships/image" Target="../media/image40.svg"/><Relationship Id="rId23" Type="http://schemas.openxmlformats.org/officeDocument/2006/relationships/image" Target="../media/image48.svg"/><Relationship Id="rId10" Type="http://schemas.openxmlformats.org/officeDocument/2006/relationships/image" Target="../media/image35.png"/><Relationship Id="rId19" Type="http://schemas.openxmlformats.org/officeDocument/2006/relationships/image" Target="../media/image44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Relationship Id="rId14" Type="http://schemas.openxmlformats.org/officeDocument/2006/relationships/image" Target="../media/image39.png"/><Relationship Id="rId22" Type="http://schemas.openxmlformats.org/officeDocument/2006/relationships/image" Target="../media/image47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6.svg"/><Relationship Id="rId13" Type="http://schemas.openxmlformats.org/officeDocument/2006/relationships/image" Target="../media/image161.jpeg"/><Relationship Id="rId18" Type="http://schemas.openxmlformats.org/officeDocument/2006/relationships/image" Target="../media/image165.png"/><Relationship Id="rId3" Type="http://schemas.openxmlformats.org/officeDocument/2006/relationships/image" Target="../media/image151.png"/><Relationship Id="rId7" Type="http://schemas.openxmlformats.org/officeDocument/2006/relationships/image" Target="../media/image155.png"/><Relationship Id="rId12" Type="http://schemas.openxmlformats.org/officeDocument/2006/relationships/image" Target="../media/image160.png"/><Relationship Id="rId17" Type="http://schemas.openxmlformats.org/officeDocument/2006/relationships/image" Target="../media/image143.png"/><Relationship Id="rId2" Type="http://schemas.openxmlformats.org/officeDocument/2006/relationships/image" Target="../media/image150.jpeg"/><Relationship Id="rId16" Type="http://schemas.openxmlformats.org/officeDocument/2006/relationships/image" Target="../media/image164.png"/><Relationship Id="rId20" Type="http://schemas.openxmlformats.org/officeDocument/2006/relationships/image" Target="../media/image1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4.tiff"/><Relationship Id="rId11" Type="http://schemas.openxmlformats.org/officeDocument/2006/relationships/image" Target="../media/image159.png"/><Relationship Id="rId5" Type="http://schemas.openxmlformats.org/officeDocument/2006/relationships/image" Target="../media/image153.png"/><Relationship Id="rId15" Type="http://schemas.openxmlformats.org/officeDocument/2006/relationships/image" Target="../media/image163.png"/><Relationship Id="rId10" Type="http://schemas.openxmlformats.org/officeDocument/2006/relationships/image" Target="../media/image158.png"/><Relationship Id="rId19" Type="http://schemas.openxmlformats.org/officeDocument/2006/relationships/image" Target="../media/image166.png"/><Relationship Id="rId4" Type="http://schemas.openxmlformats.org/officeDocument/2006/relationships/image" Target="../media/image152.png"/><Relationship Id="rId9" Type="http://schemas.openxmlformats.org/officeDocument/2006/relationships/image" Target="../media/image157.png"/><Relationship Id="rId14" Type="http://schemas.openxmlformats.org/officeDocument/2006/relationships/image" Target="../media/image162.png"/></Relationships>
</file>

<file path=ppt/slides/_rels/slide7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2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12" Type="http://schemas.openxmlformats.org/officeDocument/2006/relationships/image" Target="../media/image175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0.png"/><Relationship Id="rId11" Type="http://schemas.openxmlformats.org/officeDocument/2006/relationships/image" Target="../media/image174.png"/><Relationship Id="rId5" Type="http://schemas.openxmlformats.org/officeDocument/2006/relationships/image" Target="../media/image169.png"/><Relationship Id="rId15" Type="http://schemas.openxmlformats.org/officeDocument/2006/relationships/image" Target="../media/image145.png"/><Relationship Id="rId10" Type="http://schemas.openxmlformats.org/officeDocument/2006/relationships/image" Target="../media/image26.png"/><Relationship Id="rId4" Type="http://schemas.openxmlformats.org/officeDocument/2006/relationships/image" Target="../media/image144.png"/><Relationship Id="rId9" Type="http://schemas.openxmlformats.org/officeDocument/2006/relationships/image" Target="../media/image173.png"/><Relationship Id="rId14" Type="http://schemas.openxmlformats.org/officeDocument/2006/relationships/image" Target="../media/image177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jpg"/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7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6.png"/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.png"/><Relationship Id="rId5" Type="http://schemas.openxmlformats.org/officeDocument/2006/relationships/image" Target="../media/image68.png"/><Relationship Id="rId4" Type="http://schemas.openxmlformats.org/officeDocument/2006/relationships/image" Target="../media/image18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jpeg"/><Relationship Id="rId7" Type="http://schemas.openxmlformats.org/officeDocument/2006/relationships/image" Target="../media/image56.sv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9" Type="http://schemas.openxmlformats.org/officeDocument/2006/relationships/image" Target="../media/image58.sv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Message in a bottle floating in water">
            <a:extLst>
              <a:ext uri="{FF2B5EF4-FFF2-40B4-BE49-F238E27FC236}">
                <a16:creationId xmlns:a16="http://schemas.microsoft.com/office/drawing/2014/main" id="{4B4E4634-D023-45A9-9C46-05C1589C230F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/>
          <a:srcRect t="22532" b="22532"/>
          <a:stretch>
            <a:fillRect/>
          </a:stretch>
        </p:blipFill>
        <p:spPr>
          <a:xfrm>
            <a:off x="-5057192" y="810001"/>
            <a:ext cx="14201192" cy="3348000"/>
          </a:xfrm>
        </p:spPr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Microservices, Messaging and Apache Kafka -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dirty="0"/>
              <a:t>May 2024</a:t>
            </a:r>
            <a:endParaRPr lang="nl-NL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DD6B747-47AF-4F56-BF64-8A7F3093DB87}"/>
              </a:ext>
            </a:extLst>
          </p:cNvPr>
          <p:cNvSpPr txBox="1"/>
          <p:nvPr/>
        </p:nvSpPr>
        <p:spPr>
          <a:xfrm>
            <a:off x="238951" y="4271918"/>
            <a:ext cx="2074479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Lucas Jellema </a:t>
            </a:r>
            <a:br>
              <a:rPr lang="en-US" sz="1300" dirty="0"/>
            </a:br>
            <a:r>
              <a:rPr lang="en-US" sz="1300" dirty="0"/>
              <a:t>Architect &amp; CTO Conclusion</a:t>
            </a:r>
          </a:p>
          <a:p>
            <a:endParaRPr lang="en-US" sz="13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B6F7788-9099-486C-B85A-90CAE5376600}"/>
              </a:ext>
            </a:extLst>
          </p:cNvPr>
          <p:cNvSpPr/>
          <p:nvPr/>
        </p:nvSpPr>
        <p:spPr>
          <a:xfrm>
            <a:off x="8176261" y="5004000"/>
            <a:ext cx="941070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Image result for logo fontys">
            <a:extLst>
              <a:ext uri="{FF2B5EF4-FFF2-40B4-BE49-F238E27FC236}">
                <a16:creationId xmlns:a16="http://schemas.microsoft.com/office/drawing/2014/main" id="{3D91BBC6-4FF0-4A05-A86D-7A417BB1A28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711" b="20241"/>
          <a:stretch/>
        </p:blipFill>
        <p:spPr bwMode="auto">
          <a:xfrm>
            <a:off x="7395882" y="68760"/>
            <a:ext cx="1320053" cy="704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4D60569-08F2-4413-A567-9D82D6961B43}"/>
              </a:ext>
            </a:extLst>
          </p:cNvPr>
          <p:cNvSpPr txBox="1"/>
          <p:nvPr/>
        </p:nvSpPr>
        <p:spPr>
          <a:xfrm>
            <a:off x="3979566" y="4777225"/>
            <a:ext cx="478817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github.com/lucasjellema/fontys-fall2023-microservices-messaging-kafka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94653" y="130118"/>
            <a:ext cx="3776765" cy="19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5355518" y="277864"/>
            <a:ext cx="935209" cy="1336457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5554276" y="345356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5554276" y="345355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5652063" y="433498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5700956" y="542175"/>
            <a:ext cx="401570" cy="262211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6399071" y="277864"/>
            <a:ext cx="1497937" cy="865948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6597829" y="345355"/>
            <a:ext cx="643199" cy="21809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6737203" y="506895"/>
            <a:ext cx="643199" cy="218096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7181295" y="1031300"/>
            <a:ext cx="1026605" cy="865948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1000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7252149" y="1116595"/>
            <a:ext cx="643199" cy="446440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6538095" y="688794"/>
            <a:ext cx="643199" cy="169898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296243" y="1114380"/>
            <a:ext cx="505201" cy="438266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7502894" y="1291559"/>
            <a:ext cx="643199" cy="534780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17977" y="1339815"/>
            <a:ext cx="505201" cy="438266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E3C93F1-DED4-2244-0D83-E0A89D6C8C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r>
              <a:rPr lang="en-US" dirty="0"/>
              <a:t>Support different types of messages</a:t>
            </a:r>
          </a:p>
          <a:p>
            <a:r>
              <a:rPr lang="en-US" dirty="0"/>
              <a:t>Support large numbers of messages</a:t>
            </a:r>
          </a:p>
          <a:p>
            <a:r>
              <a:rPr lang="en-US" dirty="0"/>
              <a:t>Prevent loss of messages</a:t>
            </a:r>
          </a:p>
          <a:p>
            <a:r>
              <a:rPr lang="en-US" dirty="0"/>
              <a:t>Read messages in the proper order</a:t>
            </a:r>
          </a:p>
          <a:p>
            <a:r>
              <a:rPr lang="en-US" dirty="0"/>
              <a:t>Allow ‘late arriving readers’</a:t>
            </a:r>
          </a:p>
          <a:p>
            <a:r>
              <a:rPr lang="en-US" dirty="0"/>
              <a:t>Allow multiple publishers</a:t>
            </a:r>
          </a:p>
          <a:p>
            <a:r>
              <a:rPr lang="en-US" dirty="0"/>
              <a:t>Retain messages until no longer required</a:t>
            </a:r>
          </a:p>
          <a:p>
            <a:r>
              <a:rPr lang="en-US" dirty="0"/>
              <a:t>Cluster messages [in themes | categories]</a:t>
            </a:r>
          </a:p>
          <a:p>
            <a:endParaRPr lang="en-US" dirty="0"/>
          </a:p>
          <a:p>
            <a:r>
              <a:rPr lang="en-US" dirty="0"/>
              <a:t>Do not bother readers with messages they have already read</a:t>
            </a:r>
          </a:p>
          <a:p>
            <a:r>
              <a:rPr lang="en-US" dirty="0"/>
              <a:t>Allow readers to collaborate – each reading and acting on different messages</a:t>
            </a:r>
          </a:p>
        </p:txBody>
      </p:sp>
    </p:spTree>
    <p:extLst>
      <p:ext uri="{BB962C8B-B14F-4D97-AF65-F5344CB8AC3E}">
        <p14:creationId xmlns:p14="http://schemas.microsoft.com/office/powerpoint/2010/main" val="154923926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5, 6, 7 and 8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Python, Java, Go and .NET</a:t>
            </a:r>
            <a:br>
              <a:rPr lang="en-US" dirty="0"/>
            </a:br>
            <a:r>
              <a:rPr lang="en-US" dirty="0"/>
              <a:t>interacting with Apache Kafka</a:t>
            </a:r>
          </a:p>
          <a:p>
            <a:pPr lvl="1"/>
            <a:r>
              <a:rPr lang="en-US" dirty="0"/>
              <a:t>Consume from and Produce messages to Kafka Topic from any language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457952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</a:t>
            </a:r>
            <a:r>
              <a:rPr lang="en-US" sz="1050" dirty="0"/>
              <a:t>github.com/lucasjellema/fontys-2024-microservices-messaging-kafka</a:t>
            </a:r>
          </a:p>
          <a:p>
            <a:endParaRPr lang="en-US" sz="1100" i="1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1964901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3333967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4703033" y="2872155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0625" y="290187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6504" y="289517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2382" y="2888467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1567131" y="4008051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1810523" y="2763664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5217907" y="33338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3875839" y="334970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1914570" y="3365597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3061474" y="2888467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2030625" y="3267664"/>
            <a:ext cx="1207027" cy="7403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2355154" y="36871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2176072" y="4106044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238489" y="3493121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3527947" y="367297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205808" y="3681928"/>
            <a:ext cx="967357" cy="381996"/>
          </a:xfrm>
          <a:prstGeom prst="wedgeRectCallout">
            <a:avLst>
              <a:gd name="adj1" fmla="val 99365"/>
              <a:gd name="adj2" fmla="val -28871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1428725" y="1886237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  <a:stCxn id="28" idx="2"/>
            <a:endCxn id="14" idx="1"/>
          </p:cNvCxnSpPr>
          <p:nvPr/>
        </p:nvCxnSpPr>
        <p:spPr>
          <a:xfrm rot="5400000">
            <a:off x="1646562" y="2589901"/>
            <a:ext cx="711685" cy="383762"/>
          </a:xfrm>
          <a:prstGeom prst="bentConnector4">
            <a:avLst>
              <a:gd name="adj1" fmla="val 23727"/>
              <a:gd name="adj2" fmla="val 15956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2938690" y="2417291"/>
            <a:ext cx="490612" cy="4711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1864041" y="253401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2962704" y="244180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90837" y="2341605"/>
            <a:ext cx="967357" cy="381996"/>
          </a:xfrm>
          <a:prstGeom prst="wedgeRectCallout">
            <a:avLst>
              <a:gd name="adj1" fmla="val 71867"/>
              <a:gd name="adj2" fmla="val 24466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  <p:pic>
        <p:nvPicPr>
          <p:cNvPr id="3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75E73836-921B-094A-926A-368662FDB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6595" y="909624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C363CF21-895E-D886-2EF6-4B01647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4538" y="813737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8651C508-E8A7-4E31-F123-6DFD44650CAC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635392" y="984220"/>
            <a:ext cx="499561" cy="188240"/>
          </a:xfrm>
          <a:prstGeom prst="rect">
            <a:avLst/>
          </a:prstGeom>
        </p:spPr>
      </p:pic>
      <p:pic>
        <p:nvPicPr>
          <p:cNvPr id="3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FD004A42-79C5-2807-E0CB-19624532CD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1592" y="4217882"/>
            <a:ext cx="787124" cy="2658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CD558E93-F00F-1E22-5470-58D630ED77DB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239299" y="2061967"/>
            <a:ext cx="593972" cy="223815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708E58FC-DB63-8E84-2D04-BA60A76B5036}"/>
              </a:ext>
            </a:extLst>
          </p:cNvPr>
          <p:cNvSpPr/>
          <p:nvPr/>
        </p:nvSpPr>
        <p:spPr>
          <a:xfrm>
            <a:off x="5847261" y="1869267"/>
            <a:ext cx="1752046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42" name="Connector: Elbow 41">
            <a:extLst>
              <a:ext uri="{FF2B5EF4-FFF2-40B4-BE49-F238E27FC236}">
                <a16:creationId xmlns:a16="http://schemas.microsoft.com/office/drawing/2014/main" id="{D06B770C-6631-C107-A550-4E3934F75DD8}"/>
              </a:ext>
            </a:extLst>
          </p:cNvPr>
          <p:cNvCxnSpPr>
            <a:cxnSpLocks/>
            <a:stCxn id="41" idx="2"/>
            <a:endCxn id="14" idx="3"/>
          </p:cNvCxnSpPr>
          <p:nvPr/>
        </p:nvCxnSpPr>
        <p:spPr>
          <a:xfrm rot="5400000">
            <a:off x="5900748" y="2315088"/>
            <a:ext cx="728655" cy="916419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94E36986-E933-2BFD-CBE1-38AD00688605}"/>
              </a:ext>
            </a:extLst>
          </p:cNvPr>
          <p:cNvCxnSpPr>
            <a:cxnSpLocks/>
          </p:cNvCxnSpPr>
          <p:nvPr/>
        </p:nvCxnSpPr>
        <p:spPr>
          <a:xfrm flipH="1">
            <a:off x="3683272" y="2373671"/>
            <a:ext cx="2144244" cy="6002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4" name="Oval 43">
            <a:extLst>
              <a:ext uri="{FF2B5EF4-FFF2-40B4-BE49-F238E27FC236}">
                <a16:creationId xmlns:a16="http://schemas.microsoft.com/office/drawing/2014/main" id="{2B95B089-09E1-6F4D-E3DD-6D7F03D94F95}"/>
              </a:ext>
            </a:extLst>
          </p:cNvPr>
          <p:cNvSpPr/>
          <p:nvPr/>
        </p:nvSpPr>
        <p:spPr>
          <a:xfrm>
            <a:off x="6633661" y="25870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6C96CCD7-260B-8D74-5860-F02330162746}"/>
              </a:ext>
            </a:extLst>
          </p:cNvPr>
          <p:cNvSpPr/>
          <p:nvPr/>
        </p:nvSpPr>
        <p:spPr>
          <a:xfrm>
            <a:off x="5335200" y="240051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pic>
        <p:nvPicPr>
          <p:cNvPr id="47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7414FC85-95DC-0A93-40E5-839FAFAD0D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7512" y="1941608"/>
            <a:ext cx="640577" cy="358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reeform: Shape 54">
            <a:extLst>
              <a:ext uri="{FF2B5EF4-FFF2-40B4-BE49-F238E27FC236}">
                <a16:creationId xmlns:a16="http://schemas.microsoft.com/office/drawing/2014/main" id="{0F96D570-2BB5-BA7F-B8A3-55707EF1489A}"/>
              </a:ext>
            </a:extLst>
          </p:cNvPr>
          <p:cNvSpPr/>
          <p:nvPr/>
        </p:nvSpPr>
        <p:spPr>
          <a:xfrm>
            <a:off x="2397600" y="3376797"/>
            <a:ext cx="850844" cy="705603"/>
          </a:xfrm>
          <a:custGeom>
            <a:avLst/>
            <a:gdLst>
              <a:gd name="connsiteX0" fmla="*/ 0 w 850844"/>
              <a:gd name="connsiteY0" fmla="*/ 705603 h 705603"/>
              <a:gd name="connsiteX1" fmla="*/ 849600 w 850844"/>
              <a:gd name="connsiteY1" fmla="*/ 3 h 705603"/>
              <a:gd name="connsiteX2" fmla="*/ 151200 w 850844"/>
              <a:gd name="connsiteY2" fmla="*/ 698403 h 7056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0844" h="705603">
                <a:moveTo>
                  <a:pt x="0" y="705603"/>
                </a:moveTo>
                <a:cubicBezTo>
                  <a:pt x="412200" y="353403"/>
                  <a:pt x="824400" y="1203"/>
                  <a:pt x="849600" y="3"/>
                </a:cubicBezTo>
                <a:cubicBezTo>
                  <a:pt x="874800" y="-1197"/>
                  <a:pt x="513000" y="348603"/>
                  <a:pt x="151200" y="69840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2839147" y="367788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86D0F2A-E893-1601-25AB-5F70FEEE0CF4}"/>
              </a:ext>
            </a:extLst>
          </p:cNvPr>
          <p:cNvSpPr/>
          <p:nvPr/>
        </p:nvSpPr>
        <p:spPr>
          <a:xfrm>
            <a:off x="4672179" y="399800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6BAC9B89-4C1D-2508-B329-9C2E5D70A56F}"/>
              </a:ext>
            </a:extLst>
          </p:cNvPr>
          <p:cNvSpPr/>
          <p:nvPr/>
        </p:nvSpPr>
        <p:spPr>
          <a:xfrm>
            <a:off x="5281120" y="4095999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Connector: Elbow 58">
            <a:extLst>
              <a:ext uri="{FF2B5EF4-FFF2-40B4-BE49-F238E27FC236}">
                <a16:creationId xmlns:a16="http://schemas.microsoft.com/office/drawing/2014/main" id="{5C807497-F2E6-2DDE-898A-7C9DBC522816}"/>
              </a:ext>
            </a:extLst>
          </p:cNvPr>
          <p:cNvCxnSpPr>
            <a:cxnSpLocks/>
          </p:cNvCxnSpPr>
          <p:nvPr/>
        </p:nvCxnSpPr>
        <p:spPr>
          <a:xfrm rot="16200000" flipV="1">
            <a:off x="4377303" y="3561470"/>
            <a:ext cx="438017" cy="38553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>
            <a:extLst>
              <a:ext uri="{FF2B5EF4-FFF2-40B4-BE49-F238E27FC236}">
                <a16:creationId xmlns:a16="http://schemas.microsoft.com/office/drawing/2014/main" id="{8B6A895A-742A-8E15-5CF9-C44AA459A89C}"/>
              </a:ext>
            </a:extLst>
          </p:cNvPr>
          <p:cNvSpPr/>
          <p:nvPr/>
        </p:nvSpPr>
        <p:spPr>
          <a:xfrm>
            <a:off x="4494925" y="369680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pic>
        <p:nvPicPr>
          <p:cNvPr id="6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2BE52EA7-A4E0-53B0-D4FE-FBB78C0D65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1736" y="4162603"/>
            <a:ext cx="539514" cy="330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975C4E9-8461-C766-6ABA-68D673BC76DF}"/>
              </a:ext>
            </a:extLst>
          </p:cNvPr>
          <p:cNvCxnSpPr>
            <a:cxnSpLocks/>
            <a:stCxn id="56" idx="0"/>
          </p:cNvCxnSpPr>
          <p:nvPr/>
        </p:nvCxnSpPr>
        <p:spPr>
          <a:xfrm flipH="1" flipV="1">
            <a:off x="3737167" y="3281207"/>
            <a:ext cx="2245600" cy="716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7" name="Oval 56">
            <a:extLst>
              <a:ext uri="{FF2B5EF4-FFF2-40B4-BE49-F238E27FC236}">
                <a16:creationId xmlns:a16="http://schemas.microsoft.com/office/drawing/2014/main" id="{7A40E28B-EFEB-2471-8E58-0CB734286578}"/>
              </a:ext>
            </a:extLst>
          </p:cNvPr>
          <p:cNvSpPr/>
          <p:nvPr/>
        </p:nvSpPr>
        <p:spPr>
          <a:xfrm>
            <a:off x="5093351" y="365516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69" name="Freeform: Shape 68">
            <a:extLst>
              <a:ext uri="{FF2B5EF4-FFF2-40B4-BE49-F238E27FC236}">
                <a16:creationId xmlns:a16="http://schemas.microsoft.com/office/drawing/2014/main" id="{2784F2E1-37A8-EC66-FD69-9901C81FF5D6}"/>
              </a:ext>
            </a:extLst>
          </p:cNvPr>
          <p:cNvSpPr/>
          <p:nvPr/>
        </p:nvSpPr>
        <p:spPr>
          <a:xfrm>
            <a:off x="3683272" y="3323325"/>
            <a:ext cx="1651928" cy="824615"/>
          </a:xfrm>
          <a:custGeom>
            <a:avLst/>
            <a:gdLst>
              <a:gd name="connsiteX0" fmla="*/ 1587128 w 1651928"/>
              <a:gd name="connsiteY0" fmla="*/ 823875 h 824615"/>
              <a:gd name="connsiteX1" fmla="*/ 737528 w 1651928"/>
              <a:gd name="connsiteY1" fmla="*/ 730275 h 824615"/>
              <a:gd name="connsiteX2" fmla="*/ 175928 w 1651928"/>
              <a:gd name="connsiteY2" fmla="*/ 233475 h 824615"/>
              <a:gd name="connsiteX3" fmla="*/ 10328 w 1651928"/>
              <a:gd name="connsiteY3" fmla="*/ 3075 h 824615"/>
              <a:gd name="connsiteX4" fmla="*/ 420728 w 1651928"/>
              <a:gd name="connsiteY4" fmla="*/ 384675 h 824615"/>
              <a:gd name="connsiteX5" fmla="*/ 903128 w 1651928"/>
              <a:gd name="connsiteY5" fmla="*/ 723075 h 824615"/>
              <a:gd name="connsiteX6" fmla="*/ 1651928 w 1651928"/>
              <a:gd name="connsiteY6" fmla="*/ 759075 h 824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651928" h="824615">
                <a:moveTo>
                  <a:pt x="1587128" y="823875"/>
                </a:moveTo>
                <a:cubicBezTo>
                  <a:pt x="1279928" y="826275"/>
                  <a:pt x="972728" y="828675"/>
                  <a:pt x="737528" y="730275"/>
                </a:cubicBezTo>
                <a:cubicBezTo>
                  <a:pt x="502328" y="631875"/>
                  <a:pt x="297128" y="354675"/>
                  <a:pt x="175928" y="233475"/>
                </a:cubicBezTo>
                <a:cubicBezTo>
                  <a:pt x="54728" y="112275"/>
                  <a:pt x="-30472" y="-22125"/>
                  <a:pt x="10328" y="3075"/>
                </a:cubicBezTo>
                <a:cubicBezTo>
                  <a:pt x="51128" y="28275"/>
                  <a:pt x="271928" y="264675"/>
                  <a:pt x="420728" y="384675"/>
                </a:cubicBezTo>
                <a:cubicBezTo>
                  <a:pt x="569528" y="504675"/>
                  <a:pt x="697928" y="660675"/>
                  <a:pt x="903128" y="723075"/>
                </a:cubicBezTo>
                <a:cubicBezTo>
                  <a:pt x="1108328" y="785475"/>
                  <a:pt x="1380128" y="772275"/>
                  <a:pt x="1651928" y="75907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EFB9A3C9-ECC4-0322-BB9A-E517C7F7FC28}"/>
              </a:ext>
            </a:extLst>
          </p:cNvPr>
          <p:cNvSpPr/>
          <p:nvPr/>
        </p:nvSpPr>
        <p:spPr>
          <a:xfrm>
            <a:off x="4344014" y="39695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3CAC5B11-1B3D-4D26-5952-4FF774F5B9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377" y="864428"/>
            <a:ext cx="716035" cy="500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B2BC4B07-1231-5337-08BC-344F45D03819}"/>
              </a:ext>
            </a:extLst>
          </p:cNvPr>
          <p:cNvSpPr/>
          <p:nvPr/>
        </p:nvSpPr>
        <p:spPr>
          <a:xfrm>
            <a:off x="3498079" y="1882924"/>
            <a:ext cx="1531120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pic>
        <p:nvPicPr>
          <p:cNvPr id="61" name="Picture 2">
            <a:extLst>
              <a:ext uri="{FF2B5EF4-FFF2-40B4-BE49-F238E27FC236}">
                <a16:creationId xmlns:a16="http://schemas.microsoft.com/office/drawing/2014/main" id="{59FDFB76-2911-9E6A-43F2-A2A5196F8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4412" y="1963295"/>
            <a:ext cx="477242" cy="333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6B441DDC-334D-E6BA-1687-0434D1EA3570}"/>
              </a:ext>
            </a:extLst>
          </p:cNvPr>
          <p:cNvCxnSpPr>
            <a:cxnSpLocks/>
            <a:stCxn id="53" idx="2"/>
            <a:endCxn id="19" idx="1"/>
          </p:cNvCxnSpPr>
          <p:nvPr/>
        </p:nvCxnSpPr>
        <p:spPr>
          <a:xfrm flipH="1">
            <a:off x="3429302" y="2422627"/>
            <a:ext cx="834337" cy="4658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0" name="Oval 69">
            <a:extLst>
              <a:ext uri="{FF2B5EF4-FFF2-40B4-BE49-F238E27FC236}">
                <a16:creationId xmlns:a16="http://schemas.microsoft.com/office/drawing/2014/main" id="{FF13316D-D9BF-295E-FF23-1C610C9B1AB7}"/>
              </a:ext>
            </a:extLst>
          </p:cNvPr>
          <p:cNvSpPr/>
          <p:nvPr/>
        </p:nvSpPr>
        <p:spPr>
          <a:xfrm>
            <a:off x="3898759" y="2499614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72" name="Connector: Elbow 71">
            <a:extLst>
              <a:ext uri="{FF2B5EF4-FFF2-40B4-BE49-F238E27FC236}">
                <a16:creationId xmlns:a16="http://schemas.microsoft.com/office/drawing/2014/main" id="{82902F42-83CD-5EE4-70FF-318B75077933}"/>
              </a:ext>
            </a:extLst>
          </p:cNvPr>
          <p:cNvCxnSpPr>
            <a:cxnSpLocks/>
          </p:cNvCxnSpPr>
          <p:nvPr/>
        </p:nvCxnSpPr>
        <p:spPr>
          <a:xfrm rot="5400000">
            <a:off x="4170454" y="2365673"/>
            <a:ext cx="341037" cy="45494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Oval 74">
            <a:extLst>
              <a:ext uri="{FF2B5EF4-FFF2-40B4-BE49-F238E27FC236}">
                <a16:creationId xmlns:a16="http://schemas.microsoft.com/office/drawing/2014/main" id="{0BEE27F8-F8AB-1401-5BD2-88AA74C99477}"/>
              </a:ext>
            </a:extLst>
          </p:cNvPr>
          <p:cNvSpPr/>
          <p:nvPr/>
        </p:nvSpPr>
        <p:spPr>
          <a:xfrm>
            <a:off x="4330552" y="25291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48130483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4" y="874283"/>
            <a:ext cx="7644520" cy="3780000"/>
          </a:xfrm>
        </p:spPr>
        <p:txBody>
          <a:bodyPr/>
          <a:lstStyle/>
          <a:p>
            <a:r>
              <a:rPr lang="en-US" dirty="0"/>
              <a:t> 	=&gt;			==  	                =&gt; 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Apache Kafka has evolved into platform of choice for message exchange in a world of</a:t>
            </a:r>
          </a:p>
          <a:p>
            <a:pPr lvl="1"/>
            <a:r>
              <a:rPr lang="en-US" sz="1200" dirty="0"/>
              <a:t>Microservices</a:t>
            </a:r>
          </a:p>
          <a:p>
            <a:pPr lvl="1"/>
            <a:r>
              <a:rPr lang="en-US" sz="1200" dirty="0"/>
              <a:t>Event Sourcing, CQRS and Data Source Synchronization</a:t>
            </a:r>
          </a:p>
          <a:p>
            <a:pPr lvl="1"/>
            <a:r>
              <a:rPr lang="en-US" sz="1200" dirty="0"/>
              <a:t>Clouds</a:t>
            </a:r>
          </a:p>
          <a:p>
            <a:pPr lvl="1"/>
            <a:r>
              <a:rPr lang="en-US" sz="1200" dirty="0"/>
              <a:t>Fast Data (IoT) and Streaming Analysis</a:t>
            </a:r>
          </a:p>
          <a:p>
            <a:pPr lvl="1"/>
            <a:r>
              <a:rPr lang="en-US" sz="1200" dirty="0"/>
              <a:t>Real time data integration &amp; distribution</a:t>
            </a:r>
          </a:p>
          <a:p>
            <a:r>
              <a:rPr lang="en-US" dirty="0"/>
              <a:t>Getting started with Apache Kafka is not very hard at all</a:t>
            </a:r>
          </a:p>
          <a:p>
            <a:pPr lvl="1"/>
            <a:r>
              <a:rPr lang="en-US" sz="1200" dirty="0"/>
              <a:t>The platform is open source – and has broad client support (Java, Node, …)</a:t>
            </a:r>
          </a:p>
          <a:p>
            <a:pPr lvl="1"/>
            <a:r>
              <a:rPr lang="en-US" sz="1200" dirty="0"/>
              <a:t>Many resources are available – tutorials, blog article, demonstrations, presentation slides and recordings of conference sessions, samples on GitHub</a:t>
            </a:r>
          </a:p>
          <a:p>
            <a:pPr lvl="1"/>
            <a:r>
              <a:rPr lang="en-US" sz="1200" dirty="0"/>
              <a:t>Using Docker Compose (and </a:t>
            </a:r>
            <a:r>
              <a:rPr lang="en-US" sz="1200" dirty="0" err="1"/>
              <a:t>Gitpod</a:t>
            </a:r>
            <a:r>
              <a:rPr lang="en-US" sz="1200" dirty="0"/>
              <a:t>) it is quite easy to quickly run a Kafka Cluster </a:t>
            </a:r>
          </a:p>
          <a:p>
            <a:pPr lvl="2"/>
            <a:r>
              <a:rPr lang="en-US" sz="1200" dirty="0"/>
              <a:t>Note: managing a production grade cluster is not so easy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197" y="655169"/>
            <a:ext cx="1289803" cy="677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https://g.twimg.com/Twitter_logo_blue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243" y="1018206"/>
            <a:ext cx="141942" cy="115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clrChange>
              <a:clrFrom>
                <a:srgbClr val="FDFDFF"/>
              </a:clrFrom>
              <a:clrTo>
                <a:srgbClr val="FDFD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94047" y="582558"/>
            <a:ext cx="1544167" cy="888425"/>
          </a:xfrm>
          <a:prstGeom prst="rect">
            <a:avLst/>
          </a:prstGeom>
        </p:spPr>
      </p:pic>
      <p:pic>
        <p:nvPicPr>
          <p:cNvPr id="3076" name="Picture 4" descr="Image result for servers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01" y="534963"/>
            <a:ext cx="1138912" cy="966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Logos and Graphics | Node.js">
            <a:extLst>
              <a:ext uri="{FF2B5EF4-FFF2-40B4-BE49-F238E27FC236}">
                <a16:creationId xmlns:a16="http://schemas.microsoft.com/office/drawing/2014/main" id="{5ED3462C-BC30-0548-FFB1-DA687BBCB9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0284" y="3297649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1317AF9D-5AE0-2E12-37D7-2444BB76F8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24" y="3984238"/>
            <a:ext cx="1890752" cy="993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45B4797-F057-F870-CF9B-6522B36E72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0453" y="3018664"/>
            <a:ext cx="676018" cy="370387"/>
          </a:xfrm>
          <a:prstGeom prst="rect">
            <a:avLst/>
          </a:prstGeom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F9AE0F80-8D78-2061-4B36-61CA2879E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505" y="4368066"/>
            <a:ext cx="888038" cy="736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C3568D66-C9BF-E496-48B5-2228764F46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4716" y="3091209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41ACFEA-38F6-43A8-368C-6729A7AF653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09296" y="3345216"/>
            <a:ext cx="499561" cy="188240"/>
          </a:xfrm>
          <a:prstGeom prst="rect">
            <a:avLst/>
          </a:prstGeom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A9663773-E024-27A7-F643-35DBF04537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524" y="2901058"/>
            <a:ext cx="567928" cy="3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E1D925EC-A467-8519-551A-27415F70CC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965" y="821348"/>
            <a:ext cx="470388" cy="470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19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123849"/>
            <a:ext cx="75898" cy="685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Snagit_SNG81D">
            <a:extLst>
              <a:ext uri="{FF2B5EF4-FFF2-40B4-BE49-F238E27FC236}">
                <a16:creationId xmlns:a16="http://schemas.microsoft.com/office/drawing/2014/main" id="{292044AA-03B4-43AB-BDD8-EC7D893D47A8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rot="20875779">
            <a:off x="5637072" y="30123"/>
            <a:ext cx="1084635" cy="946591"/>
          </a:xfrm>
          <a:prstGeom prst="rect">
            <a:avLst/>
          </a:prstGeom>
        </p:spPr>
      </p:pic>
      <p:pic>
        <p:nvPicPr>
          <p:cNvPr id="30" name="Snagit_SNG820">
            <a:extLst>
              <a:ext uri="{FF2B5EF4-FFF2-40B4-BE49-F238E27FC236}">
                <a16:creationId xmlns:a16="http://schemas.microsoft.com/office/drawing/2014/main" id="{8FF7EE07-9C22-4174-AF9E-56B68D9531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9740" y="2420949"/>
            <a:ext cx="751241" cy="302826"/>
          </a:xfrm>
          <a:prstGeom prst="rect">
            <a:avLst/>
          </a:prstGeom>
        </p:spPr>
      </p:pic>
      <p:pic>
        <p:nvPicPr>
          <p:cNvPr id="31" name="Snagit_SNG822">
            <a:extLst>
              <a:ext uri="{FF2B5EF4-FFF2-40B4-BE49-F238E27FC236}">
                <a16:creationId xmlns:a16="http://schemas.microsoft.com/office/drawing/2014/main" id="{8B6E1D36-C628-456A-B6AF-201CF1EC01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2317" y="2028933"/>
            <a:ext cx="1016179" cy="187079"/>
          </a:xfrm>
          <a:prstGeom prst="rect">
            <a:avLst/>
          </a:prstGeom>
        </p:spPr>
      </p:pic>
      <p:pic>
        <p:nvPicPr>
          <p:cNvPr id="32" name="Snagit_SNG856">
            <a:extLst>
              <a:ext uri="{FF2B5EF4-FFF2-40B4-BE49-F238E27FC236}">
                <a16:creationId xmlns:a16="http://schemas.microsoft.com/office/drawing/2014/main" id="{A408B2E9-E3EB-4C28-9CBD-ED425411B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74972" y="2465450"/>
            <a:ext cx="985056" cy="211924"/>
          </a:xfrm>
          <a:prstGeom prst="rect">
            <a:avLst/>
          </a:prstGeom>
        </p:spPr>
      </p:pic>
      <p:pic>
        <p:nvPicPr>
          <p:cNvPr id="33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12024124-45E7-40AC-A86B-B1FD47E70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5332" y="3056415"/>
            <a:ext cx="804598" cy="215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Snagit_SNG84F">
            <a:extLst>
              <a:ext uri="{FF2B5EF4-FFF2-40B4-BE49-F238E27FC236}">
                <a16:creationId xmlns:a16="http://schemas.microsoft.com/office/drawing/2014/main" id="{9A87442F-C3DD-4D00-ADC7-8C5CAB9C9D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39768" y="3115537"/>
            <a:ext cx="679527" cy="214793"/>
          </a:xfrm>
          <a:prstGeom prst="rect">
            <a:avLst/>
          </a:prstGeom>
        </p:spPr>
      </p:pic>
      <p:pic>
        <p:nvPicPr>
          <p:cNvPr id="35" name="Snagit_SNG858">
            <a:extLst>
              <a:ext uri="{FF2B5EF4-FFF2-40B4-BE49-F238E27FC236}">
                <a16:creationId xmlns:a16="http://schemas.microsoft.com/office/drawing/2014/main" id="{6A810081-1D57-4346-BC1C-650533C4F87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92848" y="2920754"/>
            <a:ext cx="453784" cy="147089"/>
          </a:xfrm>
          <a:prstGeom prst="rect">
            <a:avLst/>
          </a:prstGeom>
        </p:spPr>
      </p:pic>
      <p:pic>
        <p:nvPicPr>
          <p:cNvPr id="36" name="Snagit_SNG81E">
            <a:extLst>
              <a:ext uri="{FF2B5EF4-FFF2-40B4-BE49-F238E27FC236}">
                <a16:creationId xmlns:a16="http://schemas.microsoft.com/office/drawing/2014/main" id="{18202C01-BEE7-4506-BCC4-A56F2D51FFA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397723" y="2189369"/>
            <a:ext cx="725124" cy="365888"/>
          </a:xfrm>
          <a:prstGeom prst="rect">
            <a:avLst/>
          </a:prstGeom>
        </p:spPr>
      </p:pic>
      <p:pic>
        <p:nvPicPr>
          <p:cNvPr id="37" name="Snagit_SNG832">
            <a:extLst>
              <a:ext uri="{FF2B5EF4-FFF2-40B4-BE49-F238E27FC236}">
                <a16:creationId xmlns:a16="http://schemas.microsoft.com/office/drawing/2014/main" id="{90F6F8D0-EDE1-491F-A387-06E258F6227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98708" y="1834596"/>
            <a:ext cx="1057749" cy="319320"/>
          </a:xfrm>
          <a:prstGeom prst="rect">
            <a:avLst/>
          </a:prstGeom>
        </p:spPr>
      </p:pic>
      <p:pic>
        <p:nvPicPr>
          <p:cNvPr id="38" name="Snagit_SNG82D">
            <a:extLst>
              <a:ext uri="{FF2B5EF4-FFF2-40B4-BE49-F238E27FC236}">
                <a16:creationId xmlns:a16="http://schemas.microsoft.com/office/drawing/2014/main" id="{C7437CD6-DD34-4019-8205-D8859E0754D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3580" y="1616582"/>
            <a:ext cx="851487" cy="272667"/>
          </a:xfrm>
          <a:prstGeom prst="rect">
            <a:avLst/>
          </a:prstGeom>
        </p:spPr>
      </p:pic>
      <p:pic>
        <p:nvPicPr>
          <p:cNvPr id="39" name="Picture 2" descr="Mediaan | 1NCE">
            <a:extLst>
              <a:ext uri="{FF2B5EF4-FFF2-40B4-BE49-F238E27FC236}">
                <a16:creationId xmlns:a16="http://schemas.microsoft.com/office/drawing/2014/main" id="{253601F6-8736-4D40-BC8F-B7D5D9067F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9509" y="1529647"/>
            <a:ext cx="1188062" cy="43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Snagit_SNG851">
            <a:extLst>
              <a:ext uri="{FF2B5EF4-FFF2-40B4-BE49-F238E27FC236}">
                <a16:creationId xmlns:a16="http://schemas.microsoft.com/office/drawing/2014/main" id="{DC8F3A53-E823-442A-8A70-71C7CE0DF4D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769670" y="3582626"/>
            <a:ext cx="1302655" cy="236846"/>
          </a:xfrm>
          <a:prstGeom prst="rect">
            <a:avLst/>
          </a:prstGeom>
        </p:spPr>
      </p:pic>
      <p:pic>
        <p:nvPicPr>
          <p:cNvPr id="41" name="Snagit_SNG853">
            <a:extLst>
              <a:ext uri="{FF2B5EF4-FFF2-40B4-BE49-F238E27FC236}">
                <a16:creationId xmlns:a16="http://schemas.microsoft.com/office/drawing/2014/main" id="{BEF96889-0395-4AC1-ADEC-3BC4F2C0773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20407" y="2721588"/>
            <a:ext cx="1098106" cy="199166"/>
          </a:xfrm>
          <a:prstGeom prst="rect">
            <a:avLst/>
          </a:prstGeom>
        </p:spPr>
      </p:pic>
      <p:pic>
        <p:nvPicPr>
          <p:cNvPr id="42" name="Snagit_SNG856">
            <a:extLst>
              <a:ext uri="{FF2B5EF4-FFF2-40B4-BE49-F238E27FC236}">
                <a16:creationId xmlns:a16="http://schemas.microsoft.com/office/drawing/2014/main" id="{042D15F4-A54D-455D-AABC-CB699B7A092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963815" y="3505963"/>
            <a:ext cx="1017298" cy="486143"/>
          </a:xfrm>
          <a:prstGeom prst="rect">
            <a:avLst/>
          </a:prstGeom>
        </p:spPr>
      </p:pic>
      <p:pic>
        <p:nvPicPr>
          <p:cNvPr id="43" name="Snagit_SNG824">
            <a:extLst>
              <a:ext uri="{FF2B5EF4-FFF2-40B4-BE49-F238E27FC236}">
                <a16:creationId xmlns:a16="http://schemas.microsoft.com/office/drawing/2014/main" id="{9E3121D0-73D8-41E0-8BC8-696B118BEA1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72212" y="1085712"/>
            <a:ext cx="995832" cy="301441"/>
          </a:xfrm>
          <a:prstGeom prst="rect">
            <a:avLst/>
          </a:prstGeom>
        </p:spPr>
      </p:pic>
      <p:pic>
        <p:nvPicPr>
          <p:cNvPr id="44" name="Snagit_SNG82A">
            <a:extLst>
              <a:ext uri="{FF2B5EF4-FFF2-40B4-BE49-F238E27FC236}">
                <a16:creationId xmlns:a16="http://schemas.microsoft.com/office/drawing/2014/main" id="{3303866B-8A95-4959-BDCB-462F959B0AC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574239" y="2624943"/>
            <a:ext cx="1302655" cy="355270"/>
          </a:xfrm>
          <a:prstGeom prst="rect">
            <a:avLst/>
          </a:prstGeom>
        </p:spPr>
      </p:pic>
      <p:pic>
        <p:nvPicPr>
          <p:cNvPr id="45" name="Snagit_SNG851">
            <a:extLst>
              <a:ext uri="{FF2B5EF4-FFF2-40B4-BE49-F238E27FC236}">
                <a16:creationId xmlns:a16="http://schemas.microsoft.com/office/drawing/2014/main" id="{55545F35-43D8-4B10-A039-EFE36CA017C1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259336" y="3583760"/>
            <a:ext cx="1033512" cy="301441"/>
          </a:xfrm>
          <a:prstGeom prst="rect">
            <a:avLst/>
          </a:prstGeom>
        </p:spPr>
      </p:pic>
      <p:pic>
        <p:nvPicPr>
          <p:cNvPr id="46" name="Snagit_SNG853">
            <a:extLst>
              <a:ext uri="{FF2B5EF4-FFF2-40B4-BE49-F238E27FC236}">
                <a16:creationId xmlns:a16="http://schemas.microsoft.com/office/drawing/2014/main" id="{43037E69-0D7C-4FB7-B9FA-D259189BD089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247790" y="3608195"/>
            <a:ext cx="1189615" cy="263761"/>
          </a:xfrm>
          <a:prstGeom prst="rect">
            <a:avLst/>
          </a:prstGeom>
        </p:spPr>
      </p:pic>
      <p:pic>
        <p:nvPicPr>
          <p:cNvPr id="48" name="Snagit_SNG820">
            <a:extLst>
              <a:ext uri="{FF2B5EF4-FFF2-40B4-BE49-F238E27FC236}">
                <a16:creationId xmlns:a16="http://schemas.microsoft.com/office/drawing/2014/main" id="{7D2E76C9-BC8F-4394-8AC9-AEF0D9BEF04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069289" y="2427202"/>
            <a:ext cx="834345" cy="258378"/>
          </a:xfrm>
          <a:prstGeom prst="rect">
            <a:avLst/>
          </a:prstGeom>
        </p:spPr>
      </p:pic>
      <p:pic>
        <p:nvPicPr>
          <p:cNvPr id="49" name="Snagit_SNG826">
            <a:extLst>
              <a:ext uri="{FF2B5EF4-FFF2-40B4-BE49-F238E27FC236}">
                <a16:creationId xmlns:a16="http://schemas.microsoft.com/office/drawing/2014/main" id="{E7DA0765-ACBB-4DA2-A988-313043AEDDE0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3743735" y="3759201"/>
            <a:ext cx="931237" cy="279909"/>
          </a:xfrm>
          <a:prstGeom prst="rect">
            <a:avLst/>
          </a:prstGeom>
        </p:spPr>
      </p:pic>
      <p:pic>
        <p:nvPicPr>
          <p:cNvPr id="50" name="Snagit_SNG834">
            <a:extLst>
              <a:ext uri="{FF2B5EF4-FFF2-40B4-BE49-F238E27FC236}">
                <a16:creationId xmlns:a16="http://schemas.microsoft.com/office/drawing/2014/main" id="{100D4A72-958F-469E-A13E-3E1C1A5BD81D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087820" y="1443456"/>
            <a:ext cx="1526322" cy="268983"/>
          </a:xfrm>
          <a:prstGeom prst="rect">
            <a:avLst/>
          </a:prstGeom>
        </p:spPr>
      </p:pic>
      <p:pic>
        <p:nvPicPr>
          <p:cNvPr id="51" name="Snagit_SNG836">
            <a:extLst>
              <a:ext uri="{FF2B5EF4-FFF2-40B4-BE49-F238E27FC236}">
                <a16:creationId xmlns:a16="http://schemas.microsoft.com/office/drawing/2014/main" id="{5D4C96D4-7461-4F78-AB83-1A37926D09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819295" y="1193667"/>
            <a:ext cx="920472" cy="218967"/>
          </a:xfrm>
          <a:prstGeom prst="rect">
            <a:avLst/>
          </a:prstGeom>
        </p:spPr>
      </p:pic>
      <p:pic>
        <p:nvPicPr>
          <p:cNvPr id="52" name="Snagit_SNG838">
            <a:extLst>
              <a:ext uri="{FF2B5EF4-FFF2-40B4-BE49-F238E27FC236}">
                <a16:creationId xmlns:a16="http://schemas.microsoft.com/office/drawing/2014/main" id="{1988C922-B4F2-437F-BCB8-03E5F8D49EB9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6397723" y="1125141"/>
            <a:ext cx="968917" cy="274526"/>
          </a:xfrm>
          <a:prstGeom prst="rect">
            <a:avLst/>
          </a:prstGeom>
        </p:spPr>
      </p:pic>
      <p:pic>
        <p:nvPicPr>
          <p:cNvPr id="53" name="Snagit_SNG83B">
            <a:extLst>
              <a:ext uri="{FF2B5EF4-FFF2-40B4-BE49-F238E27FC236}">
                <a16:creationId xmlns:a16="http://schemas.microsoft.com/office/drawing/2014/main" id="{21DAE587-E1E4-4EB9-9CF5-52849A8A12F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385890" y="2115076"/>
            <a:ext cx="1318804" cy="258378"/>
          </a:xfrm>
          <a:prstGeom prst="rect">
            <a:avLst/>
          </a:prstGeom>
        </p:spPr>
      </p:pic>
      <p:pic>
        <p:nvPicPr>
          <p:cNvPr id="54" name="Picture 6" descr="4NG | We grow digital business | Full-service digital agency">
            <a:extLst>
              <a:ext uri="{FF2B5EF4-FFF2-40B4-BE49-F238E27FC236}">
                <a16:creationId xmlns:a16="http://schemas.microsoft.com/office/drawing/2014/main" id="{2D8619B2-982C-48DA-8704-BC29E363BA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807" y="1425076"/>
            <a:ext cx="381689" cy="362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MIT scientists translated spider webs into music. It could help us talk to  them - CNN">
            <a:extLst>
              <a:ext uri="{FF2B5EF4-FFF2-40B4-BE49-F238E27FC236}">
                <a16:creationId xmlns:a16="http://schemas.microsoft.com/office/drawing/2014/main" id="{B03A6F99-4096-4598-9915-EC5CB1CA67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9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27384"/>
            <a:ext cx="9144000" cy="3290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Content Placeholder 7">
            <a:extLst>
              <a:ext uri="{FF2B5EF4-FFF2-40B4-BE49-F238E27FC236}">
                <a16:creationId xmlns:a16="http://schemas.microsoft.com/office/drawing/2014/main" id="{B91E4F5F-A819-4838-90C4-86C163DBB0E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2426580" y="513923"/>
            <a:ext cx="3651504" cy="758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DE326C2-148C-4086-BA50-8760DF455579}"/>
              </a:ext>
            </a:extLst>
          </p:cNvPr>
          <p:cNvSpPr txBox="1"/>
          <p:nvPr/>
        </p:nvSpPr>
        <p:spPr>
          <a:xfrm>
            <a:off x="0" y="4601692"/>
            <a:ext cx="9143999" cy="2000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300" dirty="0"/>
              <a:t>you are invited to come do an internship and explore job opportunities with us!</a:t>
            </a:r>
          </a:p>
        </p:txBody>
      </p:sp>
      <p:pic>
        <p:nvPicPr>
          <p:cNvPr id="84" name="!Lucas">
            <a:extLst>
              <a:ext uri="{FF2B5EF4-FFF2-40B4-BE49-F238E27FC236}">
                <a16:creationId xmlns:a16="http://schemas.microsoft.com/office/drawing/2014/main" id="{63763415-9192-44D5-8D5F-7D1D4BE8CB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0717" y="3049267"/>
            <a:ext cx="612863" cy="5532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28D1E4E8-2EA2-4C90-A2B6-282D6B2CC63C}"/>
              </a:ext>
            </a:extLst>
          </p:cNvPr>
          <p:cNvSpPr txBox="1"/>
          <p:nvPr/>
        </p:nvSpPr>
        <p:spPr>
          <a:xfrm>
            <a:off x="1513368" y="4202424"/>
            <a:ext cx="6779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86" name="Snagit_SNG834">
            <a:extLst>
              <a:ext uri="{FF2B5EF4-FFF2-40B4-BE49-F238E27FC236}">
                <a16:creationId xmlns:a16="http://schemas.microsoft.com/office/drawing/2014/main" id="{81FB1EFB-88C3-473A-A1B1-F7C4AB1467E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6888113" y="4202424"/>
            <a:ext cx="195637" cy="209952"/>
          </a:xfrm>
          <a:prstGeom prst="rect">
            <a:avLst/>
          </a:prstGeom>
        </p:spPr>
      </p:pic>
      <p:pic>
        <p:nvPicPr>
          <p:cNvPr id="87" name="Snagit_SNG849">
            <a:extLst>
              <a:ext uri="{FF2B5EF4-FFF2-40B4-BE49-F238E27FC236}">
                <a16:creationId xmlns:a16="http://schemas.microsoft.com/office/drawing/2014/main" id="{DA207BBF-FE9F-49BA-8071-393900351BC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5320877" y="4202424"/>
            <a:ext cx="281328" cy="200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8B4F01A-7218-FF3A-2804-609D16BC7648}"/>
              </a:ext>
            </a:extLst>
          </p:cNvPr>
          <p:cNvPicPr>
            <a:picLocks noChangeAspect="1"/>
          </p:cNvPicPr>
          <p:nvPr/>
        </p:nvPicPr>
        <p:blipFill>
          <a:blip r:embed="rId33">
            <a:alphaModFix amt="85000"/>
          </a:blip>
          <a:stretch>
            <a:fillRect/>
          </a:stretch>
        </p:blipFill>
        <p:spPr>
          <a:xfrm>
            <a:off x="1941217" y="1437087"/>
            <a:ext cx="4598020" cy="255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2892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6DDD9B-30A4-91C1-340C-8400DDCAF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Integration?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E9151F-657A-3298-511E-A5C2ACFD7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A359E6-4DB6-3BE9-7FA0-DBAF260AF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583698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859ED3D-4A6F-437D-85FC-41C3E373C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&amp; Integration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A91FDFF-931A-4938-B053-6509B36C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2F8FFDB6-933D-48B6-9BBD-0E07EC033EF5}"/>
              </a:ext>
            </a:extLst>
          </p:cNvPr>
          <p:cNvSpPr/>
          <p:nvPr/>
        </p:nvSpPr>
        <p:spPr>
          <a:xfrm>
            <a:off x="847493" y="1523999"/>
            <a:ext cx="4378712" cy="2497873"/>
          </a:xfrm>
          <a:prstGeom prst="clou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CB627B1C-4679-4123-9ED7-CE466C85BCAF}"/>
              </a:ext>
            </a:extLst>
          </p:cNvPr>
          <p:cNvSpPr/>
          <p:nvPr/>
        </p:nvSpPr>
        <p:spPr>
          <a:xfrm>
            <a:off x="4840738" y="2081096"/>
            <a:ext cx="1442225" cy="1129990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768967-9141-47B6-B88E-33C0547982F0}"/>
              </a:ext>
            </a:extLst>
          </p:cNvPr>
          <p:cNvSpPr txBox="1"/>
          <p:nvPr/>
        </p:nvSpPr>
        <p:spPr>
          <a:xfrm>
            <a:off x="6414731" y="2219115"/>
            <a:ext cx="910506" cy="120032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Where</a:t>
            </a:r>
          </a:p>
          <a:p>
            <a:pPr algn="ctr"/>
            <a:r>
              <a:rPr lang="en-US" sz="1300" dirty="0"/>
              <a:t>When</a:t>
            </a:r>
          </a:p>
          <a:p>
            <a:pPr algn="ctr"/>
            <a:r>
              <a:rPr lang="en-US" sz="1300" dirty="0"/>
              <a:t>How</a:t>
            </a:r>
          </a:p>
          <a:p>
            <a:pPr algn="ctr"/>
            <a:endParaRPr lang="en-US" sz="1300" dirty="0"/>
          </a:p>
          <a:p>
            <a:pPr algn="ctr"/>
            <a:r>
              <a:rPr lang="en-US" sz="1300" dirty="0"/>
              <a:t>it is required</a:t>
            </a:r>
          </a:p>
          <a:p>
            <a:pPr algn="ctr"/>
            <a:endParaRPr lang="en-US" sz="1300" dirty="0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D6C5D01-5ED1-4F92-A1E9-B9F1F38FFAA2}"/>
              </a:ext>
            </a:extLst>
          </p:cNvPr>
          <p:cNvSpPr/>
          <p:nvPr/>
        </p:nvSpPr>
        <p:spPr>
          <a:xfrm>
            <a:off x="495479" y="2081096"/>
            <a:ext cx="589906" cy="1129990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C5952D82-CD33-4E9D-BE2B-0A6CD018F3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59223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98551207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1477108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5315243" y="1955411"/>
            <a:ext cx="1863969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3341077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3263622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4832819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3390430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sp>
        <p:nvSpPr>
          <p:cNvPr id="15" name="Speech Bubble: Rectangle with Corners Rounded 14">
            <a:extLst>
              <a:ext uri="{FF2B5EF4-FFF2-40B4-BE49-F238E27FC236}">
                <a16:creationId xmlns:a16="http://schemas.microsoft.com/office/drawing/2014/main" id="{7D99E1A8-DCA7-479D-6B35-2D110DB06287}"/>
              </a:ext>
            </a:extLst>
          </p:cNvPr>
          <p:cNvSpPr/>
          <p:nvPr/>
        </p:nvSpPr>
        <p:spPr>
          <a:xfrm>
            <a:off x="720001" y="1072662"/>
            <a:ext cx="827446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brittle</a:t>
            </a:r>
          </a:p>
        </p:txBody>
      </p:sp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A3CB74D-DD80-4754-88DF-F8EB92D58555}"/>
              </a:ext>
            </a:extLst>
          </p:cNvPr>
          <p:cNvSpPr/>
          <p:nvPr/>
        </p:nvSpPr>
        <p:spPr>
          <a:xfrm>
            <a:off x="1529862" y="3839792"/>
            <a:ext cx="984737" cy="369276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blocking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3234B27B-E444-61F0-B7C0-90AF4D574445}"/>
              </a:ext>
            </a:extLst>
          </p:cNvPr>
          <p:cNvSpPr/>
          <p:nvPr/>
        </p:nvSpPr>
        <p:spPr>
          <a:xfrm>
            <a:off x="6363209" y="3505202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high degree of coupling</a:t>
            </a: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DE36D57F-C935-6B4E-01B8-858AAA7811FA}"/>
              </a:ext>
            </a:extLst>
          </p:cNvPr>
          <p:cNvSpPr/>
          <p:nvPr/>
        </p:nvSpPr>
        <p:spPr>
          <a:xfrm>
            <a:off x="4572000" y="700475"/>
            <a:ext cx="1250929" cy="669179"/>
          </a:xfrm>
          <a:prstGeom prst="wedgeRoundRectCallou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hard to handle peak loads</a:t>
            </a:r>
          </a:p>
        </p:txBody>
      </p:sp>
    </p:spTree>
    <p:extLst>
      <p:ext uri="{BB962C8B-B14F-4D97-AF65-F5344CB8AC3E}">
        <p14:creationId xmlns:p14="http://schemas.microsoft.com/office/powerpoint/2010/main" val="2490732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6194959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Provider does not depend on Data 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32542987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 – </a:t>
            </a:r>
            <a:br>
              <a:rPr lang="en-US" dirty="0"/>
            </a:br>
            <a:r>
              <a:rPr lang="en-US" dirty="0"/>
              <a:t>Data Consumer does not depend on Data Provider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</p:spTree>
    <p:extLst>
      <p:ext uri="{BB962C8B-B14F-4D97-AF65-F5344CB8AC3E}">
        <p14:creationId xmlns:p14="http://schemas.microsoft.com/office/powerpoint/2010/main" val="21608587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3FD16C0-1FD8-4201-34DD-F7C2DBC9504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D432D837-590B-9B01-34E7-3F35C0D5B52A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61286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B24BA821-EEBE-A4AD-114F-6772901507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367F1600-F530-B4E3-70FB-7314F7F84A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twitter">
            <a:extLst>
              <a:ext uri="{FF2B5EF4-FFF2-40B4-BE49-F238E27FC236}">
                <a16:creationId xmlns:a16="http://schemas.microsoft.com/office/drawing/2014/main" id="{AAE4B471-EFE1-4A89-CF6A-78C5A2C92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531687"/>
            <a:ext cx="267088" cy="1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E8B5C740-E44F-205B-4567-7D66329976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1" y="3171461"/>
            <a:ext cx="908984" cy="9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84931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3A44D1C-1E33-E012-8810-E3E897981A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675" y="2014537"/>
            <a:ext cx="6724650" cy="1114425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So you want to be an IT Architect? - HBO-ICT JOB &amp; STUDENT EVENT 2023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811828" y="1280522"/>
            <a:ext cx="2065843" cy="520528"/>
          </a:xfrm>
          <a:prstGeom prst="wedgeRectCallout">
            <a:avLst>
              <a:gd name="adj1" fmla="val 41819"/>
              <a:gd name="adj2" fmla="val 13499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1997 (and 1969, 1991, 2015, …) 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962701" y="1165653"/>
            <a:ext cx="1591203" cy="515351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2800 colleagues – 20+ nationalities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836840" y="1466540"/>
            <a:ext cx="1370784" cy="411459"/>
          </a:xfrm>
          <a:prstGeom prst="wedgeRectCallout">
            <a:avLst>
              <a:gd name="adj1" fmla="val -43284"/>
              <a:gd name="adj2" fmla="val 12871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30 companies in 5 countries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237893" y="3029074"/>
            <a:ext cx="1809752" cy="780912"/>
          </a:xfrm>
          <a:prstGeom prst="wedgeRectCallout">
            <a:avLst>
              <a:gd name="adj1" fmla="val 76663"/>
              <a:gd name="adj2" fmla="val -6812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Partnering with large vendors and open source projects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(2009)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98608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1342B8A-BD1D-8C51-0B44-266E2215B2A8}"/>
              </a:ext>
            </a:extLst>
          </p:cNvPr>
          <p:cNvSpPr/>
          <p:nvPr/>
        </p:nvSpPr>
        <p:spPr>
          <a:xfrm>
            <a:off x="3764783" y="1955411"/>
            <a:ext cx="1106155" cy="1090246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5096EB-01FF-FB47-F709-5466D9EE2C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Asynchronous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EB6A1-5B28-FB77-682B-D0CD7F597B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28B2856C-5C45-6847-48E6-AC557C9EDDA1}"/>
              </a:ext>
            </a:extLst>
          </p:cNvPr>
          <p:cNvSpPr/>
          <p:nvPr/>
        </p:nvSpPr>
        <p:spPr>
          <a:xfrm>
            <a:off x="360485" y="1955411"/>
            <a:ext cx="1863969" cy="1090246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2132431F-F79D-2062-BB3D-F452A4931E70}"/>
              </a:ext>
            </a:extLst>
          </p:cNvPr>
          <p:cNvSpPr/>
          <p:nvPr/>
        </p:nvSpPr>
        <p:spPr>
          <a:xfrm>
            <a:off x="6713221" y="1955411"/>
            <a:ext cx="1774791" cy="1090246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46A540-59ED-2A65-B779-7D4CF80DE090}"/>
              </a:ext>
            </a:extLst>
          </p:cNvPr>
          <p:cNvCxnSpPr>
            <a:cxnSpLocks/>
          </p:cNvCxnSpPr>
          <p:nvPr/>
        </p:nvCxnSpPr>
        <p:spPr>
          <a:xfrm>
            <a:off x="2224454" y="2256110"/>
            <a:ext cx="1974166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A89F8C06-9D19-EA03-8834-7DB27F9DE781}"/>
              </a:ext>
            </a:extLst>
          </p:cNvPr>
          <p:cNvSpPr/>
          <p:nvPr/>
        </p:nvSpPr>
        <p:spPr>
          <a:xfrm>
            <a:off x="4696768" y="2683415"/>
            <a:ext cx="2039898" cy="189914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661F0A-5C65-D9EF-BE2D-FC3889F82316}"/>
              </a:ext>
            </a:extLst>
          </p:cNvPr>
          <p:cNvSpPr txBox="1"/>
          <p:nvPr/>
        </p:nvSpPr>
        <p:spPr>
          <a:xfrm>
            <a:off x="6265965" y="2873329"/>
            <a:ext cx="25968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pull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939288-F417-B3E2-2584-2E488F1FF27E}"/>
              </a:ext>
            </a:extLst>
          </p:cNvPr>
          <p:cNvSpPr txBox="1"/>
          <p:nvPr/>
        </p:nvSpPr>
        <p:spPr>
          <a:xfrm>
            <a:off x="2273807" y="2017368"/>
            <a:ext cx="36227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push</a:t>
            </a:r>
          </a:p>
        </p:txBody>
      </p:sp>
      <p:pic>
        <p:nvPicPr>
          <p:cNvPr id="5" name="Picture 2" descr="Image result for logo twitter">
            <a:extLst>
              <a:ext uri="{FF2B5EF4-FFF2-40B4-BE49-F238E27FC236}">
                <a16:creationId xmlns:a16="http://schemas.microsoft.com/office/drawing/2014/main" id="{26CDBDAE-CF09-EE86-FE80-C9A7BEAB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6189" y="3531687"/>
            <a:ext cx="267088" cy="188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CFE0077-C9C0-93AD-B279-20C59CAB18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0022" y="3776871"/>
            <a:ext cx="728598" cy="732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Voicemail | Wat houdt het precies in? | The Repair House">
            <a:extLst>
              <a:ext uri="{FF2B5EF4-FFF2-40B4-BE49-F238E27FC236}">
                <a16:creationId xmlns:a16="http://schemas.microsoft.com/office/drawing/2014/main" id="{ED1EF957-8A7B-778C-956E-057474CE52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691" y="3398659"/>
            <a:ext cx="716592" cy="51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Create a Corporate Email Address » Business Emails starting at $1/month |  IONOS">
            <a:extLst>
              <a:ext uri="{FF2B5EF4-FFF2-40B4-BE49-F238E27FC236}">
                <a16:creationId xmlns:a16="http://schemas.microsoft.com/office/drawing/2014/main" id="{FEEE63B6-1737-50A5-2555-2B2F049465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110" y="4049524"/>
            <a:ext cx="597656" cy="597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C2956641-50F8-C201-2CAD-6FDFFE1F9B97}"/>
              </a:ext>
            </a:extLst>
          </p:cNvPr>
          <p:cNvCxnSpPr>
            <a:cxnSpLocks/>
          </p:cNvCxnSpPr>
          <p:nvPr/>
        </p:nvCxnSpPr>
        <p:spPr>
          <a:xfrm>
            <a:off x="4870938" y="2256110"/>
            <a:ext cx="1974166" cy="0"/>
          </a:xfrm>
          <a:prstGeom prst="straightConnector1">
            <a:avLst/>
          </a:prstGeom>
          <a:ln w="12700"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7F3A50C-35DE-34CA-CB36-6B02575ABF15}"/>
              </a:ext>
            </a:extLst>
          </p:cNvPr>
          <p:cNvSpPr/>
          <p:nvPr/>
        </p:nvSpPr>
        <p:spPr>
          <a:xfrm>
            <a:off x="2136531" y="2664199"/>
            <a:ext cx="1639096" cy="189901"/>
          </a:xfrm>
          <a:custGeom>
            <a:avLst/>
            <a:gdLst>
              <a:gd name="connsiteX0" fmla="*/ 2039898 w 2039898"/>
              <a:gd name="connsiteY0" fmla="*/ 0 h 91440"/>
              <a:gd name="connsiteX1" fmla="*/ 83 w 2039898"/>
              <a:gd name="connsiteY1" fmla="*/ 14067 h 91440"/>
              <a:gd name="connsiteX2" fmla="*/ 1976594 w 2039898"/>
              <a:gd name="connsiteY2" fmla="*/ 91440 h 91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039898" h="91440">
                <a:moveTo>
                  <a:pt x="2039898" y="0"/>
                </a:moveTo>
                <a:lnTo>
                  <a:pt x="83" y="14067"/>
                </a:lnTo>
                <a:cubicBezTo>
                  <a:pt x="-10468" y="29307"/>
                  <a:pt x="983063" y="60373"/>
                  <a:pt x="1976594" y="91440"/>
                </a:cubicBezTo>
              </a:path>
            </a:pathLst>
          </a:custGeom>
          <a:ln w="12700">
            <a:solidFill>
              <a:schemeClr val="bg1">
                <a:lumMod val="65000"/>
              </a:schemeClr>
            </a:solidFill>
            <a:headEnd type="none" w="med" len="med"/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D771CC-9107-9647-E141-C94B32B6AA13}"/>
              </a:ext>
            </a:extLst>
          </p:cNvPr>
          <p:cNvSpPr txBox="1"/>
          <p:nvPr/>
        </p:nvSpPr>
        <p:spPr>
          <a:xfrm>
            <a:off x="3613299" y="938144"/>
            <a:ext cx="3029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ftp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E605744-57D9-DAAE-1C6D-03F0E441431F}"/>
              </a:ext>
            </a:extLst>
          </p:cNvPr>
          <p:cNvSpPr txBox="1"/>
          <p:nvPr/>
        </p:nvSpPr>
        <p:spPr>
          <a:xfrm>
            <a:off x="3979723" y="558128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email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24BA9D7-504A-51A0-60D9-EEA2CEC5041B}"/>
              </a:ext>
            </a:extLst>
          </p:cNvPr>
          <p:cNvSpPr txBox="1"/>
          <p:nvPr/>
        </p:nvSpPr>
        <p:spPr>
          <a:xfrm>
            <a:off x="4484669" y="891833"/>
            <a:ext cx="111088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file system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08B0969-B0E5-A759-19FE-9D3CF2C75E31}"/>
              </a:ext>
            </a:extLst>
          </p:cNvPr>
          <p:cNvSpPr txBox="1"/>
          <p:nvPr/>
        </p:nvSpPr>
        <p:spPr>
          <a:xfrm>
            <a:off x="4168153" y="1220498"/>
            <a:ext cx="80791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database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4286CE-81E1-6F00-97E9-AB9E433BB608}"/>
              </a:ext>
            </a:extLst>
          </p:cNvPr>
          <p:cNvSpPr txBox="1"/>
          <p:nvPr/>
        </p:nvSpPr>
        <p:spPr>
          <a:xfrm>
            <a:off x="3474777" y="1423622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cache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66E9D2F-EF8B-A129-001C-63110409E45A}"/>
              </a:ext>
            </a:extLst>
          </p:cNvPr>
          <p:cNvSpPr txBox="1"/>
          <p:nvPr/>
        </p:nvSpPr>
        <p:spPr>
          <a:xfrm>
            <a:off x="4273519" y="1599209"/>
            <a:ext cx="141384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message broker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C0078F1-B743-C667-7EBC-CA817825BDD7}"/>
              </a:ext>
            </a:extLst>
          </p:cNvPr>
          <p:cNvSpPr txBox="1"/>
          <p:nvPr/>
        </p:nvSpPr>
        <p:spPr>
          <a:xfrm>
            <a:off x="2969831" y="1166917"/>
            <a:ext cx="50494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latin typeface="Lucida Sans Typewriter" panose="020B0509030504030204" pitchFamily="49" charset="0"/>
              </a:rPr>
              <a:t>queue</a:t>
            </a:r>
          </a:p>
        </p:txBody>
      </p:sp>
      <p:pic>
        <p:nvPicPr>
          <p:cNvPr id="21" name="Picture 4" descr="bol.com | Prikbord - Kurk - 58 x 39 cm">
            <a:extLst>
              <a:ext uri="{FF2B5EF4-FFF2-40B4-BE49-F238E27FC236}">
                <a16:creationId xmlns:a16="http://schemas.microsoft.com/office/drawing/2014/main" id="{A7D404AB-6925-5829-8226-FB02E76A8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9226" y="3587699"/>
            <a:ext cx="936283" cy="555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Kuma was here | Graffiti art letters, Graffiti writing, Graffiti characters">
            <a:extLst>
              <a:ext uri="{FF2B5EF4-FFF2-40B4-BE49-F238E27FC236}">
                <a16:creationId xmlns:a16="http://schemas.microsoft.com/office/drawing/2014/main" id="{7649F1A6-4E5D-54EC-F18F-1C41162655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1089" y="4020231"/>
            <a:ext cx="882188" cy="83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BE4FFE91-6181-E5A9-9C75-F907C7EBE4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4201" y="3171461"/>
            <a:ext cx="908984" cy="908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9343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918974" y="5604164"/>
            <a:ext cx="3240000" cy="108000"/>
          </a:xfrm>
        </p:spPr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8956" y="3651022"/>
            <a:ext cx="4595463" cy="12189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TextBox 11"/>
          <p:cNvSpPr txBox="1"/>
          <p:nvPr/>
        </p:nvSpPr>
        <p:spPr>
          <a:xfrm>
            <a:off x="255181" y="1983239"/>
            <a:ext cx="4481996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followers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(mostly available, few messages lost)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cross device, cross location</a:t>
            </a:r>
            <a:endParaRPr lang="nl-NL" sz="1600" dirty="0"/>
          </a:p>
        </p:txBody>
      </p:sp>
      <p:sp>
        <p:nvSpPr>
          <p:cNvPr id="15" name="TextBox 14"/>
          <p:cNvSpPr txBox="1"/>
          <p:nvPr/>
        </p:nvSpPr>
        <p:spPr>
          <a:xfrm>
            <a:off x="5431140" y="1983239"/>
            <a:ext cx="3529812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Sub-second, 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Rate limited (#messages/minute)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Size limited (140-280 characters)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Format limited (text)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for private interactions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Not (really) for programmatic use</a:t>
            </a:r>
            <a:endParaRPr lang="nl-NL" sz="1600" dirty="0"/>
          </a:p>
        </p:txBody>
      </p:sp>
      <p:pic>
        <p:nvPicPr>
          <p:cNvPr id="2050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764"/>
          <a:stretch/>
        </p:blipFill>
        <p:spPr bwMode="auto">
          <a:xfrm>
            <a:off x="121772" y="364099"/>
            <a:ext cx="1673226" cy="161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http://zone1.aqusagtechnologi.netdna-cdn.com/wp-content/uploads/2015/05/Website1-750x34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638"/>
          <a:stretch/>
        </p:blipFill>
        <p:spPr bwMode="auto">
          <a:xfrm>
            <a:off x="8117810" y="1169372"/>
            <a:ext cx="891404" cy="855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logo twitter">
            <a:extLst>
              <a:ext uri="{FF2B5EF4-FFF2-40B4-BE49-F238E27FC236}">
                <a16:creationId xmlns:a16="http://schemas.microsoft.com/office/drawing/2014/main" id="{5EE79F5F-6F5D-0974-C45A-7F27304960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1354" y="1075530"/>
            <a:ext cx="491646" cy="3470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X Twitter logo PNG, vector files free download - Brandlogos.net">
            <a:extLst>
              <a:ext uri="{FF2B5EF4-FFF2-40B4-BE49-F238E27FC236}">
                <a16:creationId xmlns:a16="http://schemas.microsoft.com/office/drawing/2014/main" id="{322BA4D9-F736-7EDA-E591-B181A9721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835" y="273522"/>
            <a:ext cx="1673225" cy="1673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0981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81AED68-3DAD-4117-F273-EF59006FA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694" y="1317715"/>
            <a:ext cx="772612" cy="7645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4749" y="1267071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92365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3686466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does the Twitter for System Driven Event Interaction look like?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821" y="917650"/>
            <a:ext cx="4005563" cy="2105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255181" y="3372559"/>
            <a:ext cx="487729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Decoupled communication – organized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0, 1 or many Consumers per Topic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Scalable number of messages (and parties)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Reliable (distributed)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history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Open: libraries in many technologies &amp; REST APIs</a:t>
            </a:r>
            <a:endParaRPr lang="nl-NL" sz="1600" dirty="0" err="1"/>
          </a:p>
        </p:txBody>
      </p:sp>
      <p:sp>
        <p:nvSpPr>
          <p:cNvPr id="9" name="TextBox 8"/>
          <p:cNvSpPr txBox="1"/>
          <p:nvPr/>
        </p:nvSpPr>
        <p:spPr>
          <a:xfrm>
            <a:off x="4847645" y="3372559"/>
            <a:ext cx="4113307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Near real-time fast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Rate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No enforced size limit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Anything goes (it’s all byte[])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On premises or in cloud, private or trusted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/>
              <a:t>Very much for programmatic use</a:t>
            </a:r>
            <a:endParaRPr lang="nl-NL" sz="1600" dirty="0" err="1"/>
          </a:p>
        </p:txBody>
      </p:sp>
    </p:spTree>
    <p:extLst>
      <p:ext uri="{BB962C8B-B14F-4D97-AF65-F5344CB8AC3E}">
        <p14:creationId xmlns:p14="http://schemas.microsoft.com/office/powerpoint/2010/main" val="288956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/>
          <p:cNvSpPr/>
          <p:nvPr/>
        </p:nvSpPr>
        <p:spPr>
          <a:xfrm>
            <a:off x="5662128" y="2139866"/>
            <a:ext cx="2369612" cy="1365636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6" name="Cloud 15"/>
          <p:cNvSpPr/>
          <p:nvPr/>
        </p:nvSpPr>
        <p:spPr>
          <a:xfrm>
            <a:off x="5662128" y="3425004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15" name="Cloud 14"/>
          <p:cNvSpPr/>
          <p:nvPr/>
        </p:nvSpPr>
        <p:spPr>
          <a:xfrm>
            <a:off x="757725" y="2769218"/>
            <a:ext cx="2369612" cy="1047038"/>
          </a:xfrm>
          <a:prstGeom prst="cloud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sz="712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Events</a:t>
            </a:r>
            <a:endParaRPr lang="en-US" dirty="0"/>
          </a:p>
        </p:txBody>
      </p:sp>
      <p:sp>
        <p:nvSpPr>
          <p:cNvPr id="19" name="Content Placeholder 18">
            <a:extLst>
              <a:ext uri="{FF2B5EF4-FFF2-40B4-BE49-F238E27FC236}">
                <a16:creationId xmlns:a16="http://schemas.microsoft.com/office/drawing/2014/main" id="{3D0B009B-32FE-436F-9585-79A2568326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Rectangle 3"/>
          <p:cNvSpPr/>
          <p:nvPr/>
        </p:nvSpPr>
        <p:spPr>
          <a:xfrm>
            <a:off x="1351996" y="1342770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51996" y="2146417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51996" y="2950064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327912" y="933831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327912" y="1676786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27912" y="2591772"/>
            <a:ext cx="1038044" cy="7563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27912" y="350550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27912" y="2228875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321457" y="1032691"/>
            <a:ext cx="111921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>
                <a:solidFill>
                  <a:schemeClr val="tx2"/>
                </a:solidFill>
              </a:rPr>
              <a:t>Producers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230419" y="624171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1600" dirty="0" err="1">
                <a:solidFill>
                  <a:schemeClr val="tx2"/>
                </a:solidFill>
              </a:rPr>
              <a:t>Consumers</a:t>
            </a:r>
            <a:endParaRPr lang="en-US" sz="1600" dirty="0" err="1">
              <a:solidFill>
                <a:schemeClr val="tx2"/>
              </a:solidFill>
            </a:endParaRPr>
          </a:p>
        </p:txBody>
      </p:sp>
      <p:sp>
        <p:nvSpPr>
          <p:cNvPr id="14" name="Right Arrow 13"/>
          <p:cNvSpPr/>
          <p:nvPr/>
        </p:nvSpPr>
        <p:spPr>
          <a:xfrm>
            <a:off x="3451930" y="1541510"/>
            <a:ext cx="2089483" cy="207391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712">
              <a:solidFill>
                <a:schemeClr val="tx2"/>
              </a:solidFill>
            </a:endParaRPr>
          </a:p>
        </p:txBody>
      </p:sp>
      <p:sp>
        <p:nvSpPr>
          <p:cNvPr id="18" name="Folded Corner 17"/>
          <p:cNvSpPr/>
          <p:nvPr/>
        </p:nvSpPr>
        <p:spPr>
          <a:xfrm>
            <a:off x="3616413" y="3425004"/>
            <a:ext cx="1687659" cy="1430496"/>
          </a:xfrm>
          <a:prstGeom prst="foldedCorner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Robust, QoS, Scalable, Fast, </a:t>
            </a:r>
            <a:br>
              <a:rPr lang="en-US" sz="1050" dirty="0"/>
            </a:br>
            <a:r>
              <a:rPr lang="en-US" sz="1050" dirty="0"/>
              <a:t>History Retention</a:t>
            </a:r>
          </a:p>
          <a:p>
            <a:pPr algn="ctr"/>
            <a:r>
              <a:rPr lang="en-US" sz="1050" dirty="0"/>
              <a:t>Order preserved</a:t>
            </a:r>
          </a:p>
          <a:p>
            <a:pPr algn="ctr"/>
            <a:r>
              <a:rPr lang="en-US" sz="1050" dirty="0"/>
              <a:t>Containerized/Cloud-enabled</a:t>
            </a:r>
          </a:p>
          <a:p>
            <a:pPr algn="ctr"/>
            <a:r>
              <a:rPr lang="en-US" sz="1050" dirty="0"/>
              <a:t>Open</a:t>
            </a:r>
            <a:endParaRPr lang="nl-NL" sz="1050" dirty="0"/>
          </a:p>
        </p:txBody>
      </p:sp>
      <p:sp>
        <p:nvSpPr>
          <p:cNvPr id="20" name="Footer Placeholder 19">
            <a:extLst>
              <a:ext uri="{FF2B5EF4-FFF2-40B4-BE49-F238E27FC236}">
                <a16:creationId xmlns:a16="http://schemas.microsoft.com/office/drawing/2014/main" id="{C2F4D088-8BC5-4C8D-89E1-812E7D5D67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05820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Messaging as we </a:t>
            </a:r>
            <a:r>
              <a:rPr lang="nl-NL" dirty="0" err="1"/>
              <a:t>know</a:t>
            </a:r>
            <a:r>
              <a:rPr lang="nl-NL" dirty="0"/>
              <a:t> </a:t>
            </a:r>
            <a:r>
              <a:rPr lang="nl-NL" dirty="0" err="1"/>
              <a:t>it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JMS, IBM MQ, MS MQ, </a:t>
            </a:r>
            <a:r>
              <a:rPr lang="nl-NL" dirty="0" err="1"/>
              <a:t>RabbitMQ</a:t>
            </a:r>
            <a:r>
              <a:rPr lang="nl-NL" dirty="0"/>
              <a:t>, MQTT, XMPP, </a:t>
            </a:r>
            <a:r>
              <a:rPr lang="nl-NL" dirty="0" err="1"/>
              <a:t>WebSockets</a:t>
            </a:r>
            <a:r>
              <a:rPr lang="nl-NL" dirty="0"/>
              <a:t>, Apache </a:t>
            </a:r>
            <a:r>
              <a:rPr lang="nl-NL" dirty="0" err="1"/>
              <a:t>ActiveMQ</a:t>
            </a:r>
            <a:r>
              <a:rPr lang="nl-NL" dirty="0"/>
              <a:t>, Database, (in memory) Cache,  …</a:t>
            </a:r>
          </a:p>
          <a:p>
            <a:r>
              <a:rPr lang="nl-NL" dirty="0" err="1"/>
              <a:t>Challenges</a:t>
            </a:r>
            <a:endParaRPr lang="nl-NL" dirty="0"/>
          </a:p>
          <a:p>
            <a:pPr lvl="1"/>
            <a:r>
              <a:rPr lang="nl-NL" dirty="0" err="1"/>
              <a:t>Costs</a:t>
            </a:r>
            <a:endParaRPr lang="nl-NL" dirty="0"/>
          </a:p>
          <a:p>
            <a:pPr lvl="1"/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size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speed)</a:t>
            </a:r>
          </a:p>
          <a:p>
            <a:pPr lvl="1"/>
            <a:r>
              <a:rPr lang="nl-NL" dirty="0"/>
              <a:t>(</a:t>
            </a:r>
            <a:r>
              <a:rPr lang="nl-NL" dirty="0" err="1"/>
              <a:t>lack</a:t>
            </a:r>
            <a:r>
              <a:rPr lang="nl-NL" dirty="0"/>
              <a:t> of) [Distributed] </a:t>
            </a:r>
            <a:r>
              <a:rPr lang="nl-NL" dirty="0" err="1"/>
              <a:t>Persistence</a:t>
            </a:r>
            <a:r>
              <a:rPr lang="nl-NL" dirty="0"/>
              <a:t> (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therefore</a:t>
            </a:r>
            <a:r>
              <a:rPr lang="nl-NL" dirty="0"/>
              <a:t> availability)</a:t>
            </a:r>
          </a:p>
          <a:p>
            <a:pPr lvl="1"/>
            <a:r>
              <a:rPr lang="nl-NL" dirty="0" err="1"/>
              <a:t>Complexity</a:t>
            </a:r>
            <a:r>
              <a:rPr lang="nl-NL" dirty="0"/>
              <a:t> of </a:t>
            </a:r>
            <a:r>
              <a:rPr lang="nl-NL" dirty="0" err="1"/>
              <a:t>infrastructure</a:t>
            </a:r>
            <a:endParaRPr lang="nl-NL" dirty="0"/>
          </a:p>
          <a:p>
            <a:pPr lvl="1"/>
            <a:r>
              <a:rPr lang="nl-NL" dirty="0"/>
              <a:t>Message delivery </a:t>
            </a:r>
            <a:r>
              <a:rPr lang="nl-NL" dirty="0" err="1"/>
              <a:t>guarantees</a:t>
            </a:r>
            <a:r>
              <a:rPr lang="nl-NL" dirty="0"/>
              <a:t> (</a:t>
            </a:r>
            <a:r>
              <a:rPr lang="nl-NL" dirty="0" err="1"/>
              <a:t>reliability</a:t>
            </a:r>
            <a:r>
              <a:rPr lang="nl-NL" dirty="0"/>
              <a:t>)</a:t>
            </a:r>
          </a:p>
          <a:p>
            <a:pPr lvl="1"/>
            <a:r>
              <a:rPr lang="nl-NL" dirty="0" err="1"/>
              <a:t>Lack</a:t>
            </a:r>
            <a:r>
              <a:rPr lang="nl-NL" dirty="0"/>
              <a:t> of </a:t>
            </a:r>
            <a:r>
              <a:rPr lang="nl-NL" dirty="0" err="1"/>
              <a:t>technology</a:t>
            </a:r>
            <a:r>
              <a:rPr lang="nl-NL" dirty="0"/>
              <a:t> </a:t>
            </a:r>
            <a:r>
              <a:rPr lang="nl-NL" dirty="0" err="1"/>
              <a:t>openness</a:t>
            </a:r>
            <a:endParaRPr lang="nl-NL" dirty="0"/>
          </a:p>
          <a:p>
            <a:pPr lvl="1"/>
            <a:r>
              <a:rPr lang="nl-NL" dirty="0"/>
              <a:t>Deal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temporarily</a:t>
            </a:r>
            <a:r>
              <a:rPr lang="nl-NL" dirty="0"/>
              <a:t> offline </a:t>
            </a:r>
            <a:r>
              <a:rPr lang="nl-NL" dirty="0" err="1"/>
              <a:t>consumers</a:t>
            </a:r>
            <a:endParaRPr lang="nl-NL" dirty="0"/>
          </a:p>
          <a:p>
            <a:pPr lvl="1"/>
            <a:r>
              <a:rPr lang="nl-NL" dirty="0" err="1"/>
              <a:t>Retain</a:t>
            </a:r>
            <a:r>
              <a:rPr lang="nl-NL" dirty="0"/>
              <a:t> </a:t>
            </a:r>
            <a:r>
              <a:rPr lang="nl-NL" dirty="0" err="1"/>
              <a:t>history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2056C2-5FDC-4893-A6BB-B9236DCC1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75534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F07D1EB-B759-6A4E-D8B0-EE3C7FF796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7145"/>
          <a:stretch/>
        </p:blipFill>
        <p:spPr>
          <a:xfrm>
            <a:off x="471461" y="2599292"/>
            <a:ext cx="4985098" cy="11816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Introducing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..- 2010 – </a:t>
            </a:r>
            <a:r>
              <a:rPr lang="nl-NL" dirty="0" err="1"/>
              <a:t>creation</a:t>
            </a:r>
            <a:r>
              <a:rPr lang="nl-NL" dirty="0"/>
              <a:t> at </a:t>
            </a:r>
            <a:r>
              <a:rPr lang="nl-NL" dirty="0" err="1"/>
              <a:t>Linkedin</a:t>
            </a:r>
            <a:endParaRPr lang="nl-NL" dirty="0"/>
          </a:p>
          <a:p>
            <a:r>
              <a:rPr lang="nl-NL" dirty="0"/>
              <a:t>Message Bus | Event Broker | Event Store | Data Store</a:t>
            </a:r>
          </a:p>
          <a:p>
            <a:r>
              <a:rPr lang="nl-NL" dirty="0"/>
              <a:t>High volume, low </a:t>
            </a:r>
            <a:r>
              <a:rPr lang="nl-NL" dirty="0" err="1"/>
              <a:t>latency</a:t>
            </a:r>
            <a:r>
              <a:rPr lang="nl-NL" dirty="0"/>
              <a:t>, </a:t>
            </a:r>
            <a:r>
              <a:rPr lang="nl-NL" dirty="0" err="1"/>
              <a:t>highly</a:t>
            </a:r>
            <a:r>
              <a:rPr lang="nl-NL" dirty="0"/>
              <a:t> </a:t>
            </a:r>
            <a:r>
              <a:rPr lang="nl-NL" dirty="0" err="1"/>
              <a:t>reliable</a:t>
            </a:r>
            <a:r>
              <a:rPr lang="nl-NL" dirty="0"/>
              <a:t>, cross </a:t>
            </a:r>
            <a:r>
              <a:rPr lang="nl-NL" dirty="0" err="1"/>
              <a:t>technology</a:t>
            </a:r>
            <a:endParaRPr lang="nl-NL" dirty="0"/>
          </a:p>
          <a:p>
            <a:pPr lvl="1"/>
            <a:r>
              <a:rPr lang="nl-NL" dirty="0" err="1"/>
              <a:t>Scalable</a:t>
            </a:r>
            <a:r>
              <a:rPr lang="nl-NL" dirty="0"/>
              <a:t>, </a:t>
            </a:r>
            <a:r>
              <a:rPr lang="nl-NL" dirty="0" err="1"/>
              <a:t>distributed</a:t>
            </a:r>
            <a:r>
              <a:rPr lang="nl-NL" dirty="0"/>
              <a:t>, </a:t>
            </a:r>
            <a:r>
              <a:rPr lang="nl-NL" dirty="0" err="1"/>
              <a:t>strict</a:t>
            </a:r>
            <a:r>
              <a:rPr lang="nl-NL" dirty="0"/>
              <a:t> </a:t>
            </a:r>
            <a:r>
              <a:rPr lang="nl-NL" dirty="0" err="1"/>
              <a:t>message</a:t>
            </a:r>
            <a:r>
              <a:rPr lang="nl-NL" dirty="0"/>
              <a:t> ordering, ….</a:t>
            </a:r>
          </a:p>
          <a:p>
            <a:r>
              <a:rPr lang="nl-NL" dirty="0"/>
              <a:t>2011/2012 – open source </a:t>
            </a:r>
            <a:r>
              <a:rPr lang="nl-NL" dirty="0" err="1"/>
              <a:t>under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Apache Incubator/ Top Project</a:t>
            </a:r>
          </a:p>
          <a:p>
            <a:r>
              <a:rPr lang="nl-NL" dirty="0" err="1"/>
              <a:t>Kafka</a:t>
            </a:r>
            <a:r>
              <a:rPr lang="nl-NL" dirty="0"/>
              <a:t> is </a:t>
            </a:r>
            <a:r>
              <a:rPr lang="nl-NL" dirty="0" err="1"/>
              <a:t>used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large </a:t>
            </a:r>
            <a:r>
              <a:rPr lang="nl-NL" dirty="0" err="1"/>
              <a:t>corporations</a:t>
            </a:r>
            <a:br>
              <a:rPr lang="nl-NL" dirty="0"/>
            </a:br>
            <a:br>
              <a:rPr lang="nl-NL" dirty="0"/>
            </a:br>
            <a:br>
              <a:rPr lang="nl-NL" dirty="0"/>
            </a:br>
            <a:br>
              <a:rPr lang="nl-NL" dirty="0"/>
            </a:br>
            <a:endParaRPr lang="nl-NL" dirty="0"/>
          </a:p>
          <a:p>
            <a:r>
              <a:rPr lang="nl-NL" dirty="0"/>
              <a:t>…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embraced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many</a:t>
            </a:r>
            <a:r>
              <a:rPr lang="nl-NL" dirty="0"/>
              <a:t> software </a:t>
            </a:r>
            <a:r>
              <a:rPr lang="nl-NL" dirty="0" err="1"/>
              <a:t>vendors</a:t>
            </a:r>
            <a:r>
              <a:rPr lang="nl-NL" dirty="0"/>
              <a:t> &amp; </a:t>
            </a:r>
            <a:r>
              <a:rPr lang="nl-NL" dirty="0" err="1"/>
              <a:t>cloud</a:t>
            </a:r>
            <a:r>
              <a:rPr lang="nl-NL" dirty="0"/>
              <a:t> providers </a:t>
            </a:r>
          </a:p>
          <a:p>
            <a:r>
              <a:rPr lang="nl-NL" dirty="0"/>
              <a:t>Commercial backing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Enterprise support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Confluent</a:t>
            </a:r>
            <a:endParaRPr lang="en-US" dirty="0"/>
          </a:p>
          <a:p>
            <a:endParaRPr lang="nl-NL" dirty="0"/>
          </a:p>
          <a:p>
            <a:endParaRPr lang="nl-NL" dirty="0"/>
          </a:p>
          <a:p>
            <a:endParaRPr lang="nl-NL" dirty="0"/>
          </a:p>
          <a:p>
            <a:endParaRPr lang="en-US" dirty="0"/>
          </a:p>
        </p:txBody>
      </p:sp>
      <p:pic>
        <p:nvPicPr>
          <p:cNvPr id="1026" name="Picture 2" descr="Image result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860" y="810055"/>
            <a:ext cx="199627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4127" y="490655"/>
            <a:ext cx="3139873" cy="1650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Confluent">
            <a:extLst>
              <a:ext uri="{FF2B5EF4-FFF2-40B4-BE49-F238E27FC236}">
                <a16:creationId xmlns:a16="http://schemas.microsoft.com/office/drawing/2014/main" id="{D6A6D893-F185-4749-8C1E-EC0FA9DBF6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891" y="4310242"/>
            <a:ext cx="2381698" cy="458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18ABD-F7C2-4CFB-9296-F23496D0E3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02571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57AFF0-A499-CD5A-486E-4C55A09677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7BB0A-A6BD-F0CB-AC4B-28D54CEE3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" name="Snagit_SNGOUT2096">
            <a:extLst>
              <a:ext uri="{FF2B5EF4-FFF2-40B4-BE49-F238E27FC236}">
                <a16:creationId xmlns:a16="http://schemas.microsoft.com/office/drawing/2014/main" id="{6AEE82A5-C797-5460-C7DE-7EAF59238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64" y="3269273"/>
            <a:ext cx="6658219" cy="1452455"/>
          </a:xfrm>
          <a:prstGeom prst="rect">
            <a:avLst/>
          </a:prstGeom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58E7430A-4EA9-478D-AC14-075DDFDE73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6115" y="-76054"/>
            <a:ext cx="2523393" cy="1326399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8" name="Snagit_SNGOUT2090">
            <a:extLst>
              <a:ext uri="{FF2B5EF4-FFF2-40B4-BE49-F238E27FC236}">
                <a16:creationId xmlns:a16="http://schemas.microsoft.com/office/drawing/2014/main" id="{3F3C8D2A-F2D9-B9F1-22FC-7368789C2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3065" y="208879"/>
            <a:ext cx="6623050" cy="1336172"/>
          </a:xfrm>
        </p:spPr>
      </p:pic>
      <p:pic>
        <p:nvPicPr>
          <p:cNvPr id="13" name="Snagit_SNGOUT2088">
            <a:extLst>
              <a:ext uri="{FF2B5EF4-FFF2-40B4-BE49-F238E27FC236}">
                <a16:creationId xmlns:a16="http://schemas.microsoft.com/office/drawing/2014/main" id="{E69F6D89-D5C7-B369-5549-D9275CC99C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64" y="1679608"/>
            <a:ext cx="6658219" cy="145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522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Rectangle 83"/>
          <p:cNvSpPr/>
          <p:nvPr/>
        </p:nvSpPr>
        <p:spPr>
          <a:xfrm>
            <a:off x="3967603" y="1686717"/>
            <a:ext cx="997862" cy="665416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4595764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1" name="Rectangle 80"/>
          <p:cNvSpPr/>
          <p:nvPr/>
        </p:nvSpPr>
        <p:spPr>
          <a:xfrm>
            <a:off x="4407791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2" name="Rectangle 81"/>
          <p:cNvSpPr/>
          <p:nvPr/>
        </p:nvSpPr>
        <p:spPr>
          <a:xfrm>
            <a:off x="4219819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90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pic>
        <p:nvPicPr>
          <p:cNvPr id="14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01FA42F-2C57-4F3A-84CC-C870613E5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D446E8-6E5A-4ED8-83D2-30227FAAE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06ACF1B6-EB68-40E1-A7B6-569271A29F1B}"/>
              </a:ext>
            </a:extLst>
          </p:cNvPr>
          <p:cNvSpPr/>
          <p:nvPr/>
        </p:nvSpPr>
        <p:spPr>
          <a:xfrm>
            <a:off x="4805134" y="1925444"/>
            <a:ext cx="1625403" cy="567813"/>
          </a:xfrm>
          <a:custGeom>
            <a:avLst/>
            <a:gdLst>
              <a:gd name="connsiteX0" fmla="*/ 1536193 w 1625403"/>
              <a:gd name="connsiteY0" fmla="*/ 0 h 567813"/>
              <a:gd name="connsiteX1" fmla="*/ 993500 w 1625403"/>
              <a:gd name="connsiteY1" fmla="*/ 379141 h 567813"/>
              <a:gd name="connsiteX2" fmla="*/ 153442 w 1625403"/>
              <a:gd name="connsiteY2" fmla="*/ 275063 h 567813"/>
              <a:gd name="connsiteX3" fmla="*/ 93968 w 1625403"/>
              <a:gd name="connsiteY3" fmla="*/ 386576 h 567813"/>
              <a:gd name="connsiteX4" fmla="*/ 1149617 w 1625403"/>
              <a:gd name="connsiteY4" fmla="*/ 557561 h 567813"/>
              <a:gd name="connsiteX5" fmla="*/ 1625403 w 1625403"/>
              <a:gd name="connsiteY5" fmla="*/ 59473 h 56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25403" h="567813">
                <a:moveTo>
                  <a:pt x="1536193" y="0"/>
                </a:moveTo>
                <a:cubicBezTo>
                  <a:pt x="1380075" y="166648"/>
                  <a:pt x="1223958" y="333297"/>
                  <a:pt x="993500" y="379141"/>
                </a:cubicBezTo>
                <a:cubicBezTo>
                  <a:pt x="763042" y="424985"/>
                  <a:pt x="303364" y="273824"/>
                  <a:pt x="153442" y="275063"/>
                </a:cubicBezTo>
                <a:cubicBezTo>
                  <a:pt x="3520" y="276302"/>
                  <a:pt x="-72061" y="339493"/>
                  <a:pt x="93968" y="386576"/>
                </a:cubicBezTo>
                <a:cubicBezTo>
                  <a:pt x="259997" y="433659"/>
                  <a:pt x="894378" y="612078"/>
                  <a:pt x="1149617" y="557561"/>
                </a:cubicBezTo>
                <a:cubicBezTo>
                  <a:pt x="1404856" y="503044"/>
                  <a:pt x="1515129" y="281258"/>
                  <a:pt x="1625403" y="59473"/>
                </a:cubicBezTo>
              </a:path>
            </a:pathLst>
          </a:custGeom>
          <a:ln>
            <a:prstDash val="dash"/>
            <a:headEnd type="none" w="med" len="med"/>
            <a:tailEnd type="arrow" w="med" len="med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D3B4B933-6DD9-49CD-9FD7-83D7970C0CC6}"/>
              </a:ext>
            </a:extLst>
          </p:cNvPr>
          <p:cNvSpPr/>
          <p:nvPr/>
        </p:nvSpPr>
        <p:spPr>
          <a:xfrm>
            <a:off x="5493834" y="2865250"/>
            <a:ext cx="1479395" cy="451305"/>
          </a:xfrm>
          <a:prstGeom prst="wedgeRectCallout">
            <a:avLst>
              <a:gd name="adj1" fmla="val -30883"/>
              <a:gd name="adj2" fmla="val -132707"/>
            </a:avLst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Client polls Event Broker for messages</a:t>
            </a:r>
          </a:p>
        </p:txBody>
      </p:sp>
    </p:spTree>
    <p:extLst>
      <p:ext uri="{BB962C8B-B14F-4D97-AF65-F5344CB8AC3E}">
        <p14:creationId xmlns:p14="http://schemas.microsoft.com/office/powerpoint/2010/main" val="1064427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51" grpId="0"/>
      <p:bldP spid="52" grpId="0"/>
      <p:bldP spid="15" grpId="0"/>
      <p:bldP spid="16" grpId="0"/>
      <p:bldP spid="3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terminology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Topic</a:t>
            </a:r>
          </a:p>
          <a:p>
            <a:r>
              <a:rPr lang="nl-NL" dirty="0"/>
              <a:t>Message</a:t>
            </a:r>
          </a:p>
          <a:p>
            <a:pPr lvl="1"/>
            <a:r>
              <a:rPr lang="nl-NL" dirty="0"/>
              <a:t>== </a:t>
            </a:r>
            <a:r>
              <a:rPr lang="nl-NL" dirty="0" err="1"/>
              <a:t>ByteArray</a:t>
            </a:r>
            <a:endParaRPr lang="nl-NL" dirty="0"/>
          </a:p>
          <a:p>
            <a:r>
              <a:rPr lang="nl-NL" dirty="0"/>
              <a:t>Broker</a:t>
            </a:r>
          </a:p>
          <a:p>
            <a:r>
              <a:rPr lang="nl-NL" dirty="0"/>
              <a:t>Producer</a:t>
            </a:r>
          </a:p>
          <a:p>
            <a:r>
              <a:rPr lang="nl-NL" dirty="0"/>
              <a:t>Consumer</a:t>
            </a:r>
          </a:p>
          <a:p>
            <a:r>
              <a:rPr lang="nl-NL" dirty="0"/>
              <a:t>Offset</a:t>
            </a:r>
          </a:p>
          <a:p>
            <a:endParaRPr lang="nl-NL" dirty="0"/>
          </a:p>
          <a:p>
            <a:r>
              <a:rPr lang="nl-NL" dirty="0" err="1"/>
              <a:t>Compacted</a:t>
            </a:r>
            <a:r>
              <a:rPr lang="nl-NL" dirty="0"/>
              <a:t> Topic (log)</a:t>
            </a:r>
          </a:p>
          <a:p>
            <a:r>
              <a:rPr lang="nl-NL" dirty="0" err="1"/>
              <a:t>Tombstone</a:t>
            </a:r>
            <a:r>
              <a:rPr lang="nl-NL" dirty="0"/>
              <a:t> Message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907661" y="197476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915521" y="184993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209908" y="2489502"/>
            <a:ext cx="1647477" cy="946169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544761" y="270830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10" name="Elbow Connector 9"/>
          <p:cNvCxnSpPr>
            <a:stCxn id="4" idx="2"/>
          </p:cNvCxnSpPr>
          <p:nvPr/>
        </p:nvCxnSpPr>
        <p:spPr>
          <a:xfrm rot="16200000" flipH="1">
            <a:off x="4780990" y="2189711"/>
            <a:ext cx="409463" cy="1118079"/>
          </a:xfrm>
          <a:prstGeom prst="bentConnector2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Elbow Connector 11"/>
          <p:cNvCxnSpPr>
            <a:endCxn id="6" idx="1"/>
          </p:cNvCxnSpPr>
          <p:nvPr/>
        </p:nvCxnSpPr>
        <p:spPr>
          <a:xfrm flipV="1">
            <a:off x="6545972" y="2134557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4048323" y="2084695"/>
            <a:ext cx="84350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8035700" y="2015945"/>
            <a:ext cx="931665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Consumer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806401" y="267238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71188" y="243836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18" name="Picture 2" descr="Image result for logo kafka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4474" y="4054298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/>
          <p:cNvSpPr/>
          <p:nvPr/>
        </p:nvSpPr>
        <p:spPr>
          <a:xfrm>
            <a:off x="6334560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144228" y="291583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587505" y="139759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607823" y="1418490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prstClr val="black"/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prstClr val="black"/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prstClr val="black"/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6" name="Straight Connector 25"/>
          <p:cNvCxnSpPr/>
          <p:nvPr/>
        </p:nvCxnSpPr>
        <p:spPr>
          <a:xfrm flipV="1">
            <a:off x="6334560" y="195407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 flipV="1">
            <a:off x="6495744" y="194879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443070" y="1100227"/>
            <a:ext cx="841897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Message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FB7DB-62E5-4DDC-84EC-BB781CA94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8737888-2F19-4B43-A508-9261ECEF465A}"/>
              </a:ext>
            </a:extLst>
          </p:cNvPr>
          <p:cNvCxnSpPr>
            <a:cxnSpLocks/>
          </p:cNvCxnSpPr>
          <p:nvPr/>
        </p:nvCxnSpPr>
        <p:spPr>
          <a:xfrm flipV="1">
            <a:off x="6227180" y="3220217"/>
            <a:ext cx="0" cy="370217"/>
          </a:xfrm>
          <a:prstGeom prst="straightConnector1">
            <a:avLst/>
          </a:prstGeom>
          <a:ln>
            <a:solidFill>
              <a:srgbClr val="5098C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FD5C5ADA-AE53-4044-BC79-BA415B60C234}"/>
              </a:ext>
            </a:extLst>
          </p:cNvPr>
          <p:cNvSpPr txBox="1"/>
          <p:nvPr/>
        </p:nvSpPr>
        <p:spPr>
          <a:xfrm>
            <a:off x="5913849" y="3534965"/>
            <a:ext cx="24002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offset (for a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specific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prstClr val="black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prstClr val="black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6A2FCE-CEEC-AB11-D280-6B45F4D73EA5}"/>
              </a:ext>
            </a:extLst>
          </p:cNvPr>
          <p:cNvSpPr/>
          <p:nvPr/>
        </p:nvSpPr>
        <p:spPr>
          <a:xfrm>
            <a:off x="7931478" y="2736310"/>
            <a:ext cx="1038044" cy="56925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Other Consumer</a:t>
            </a:r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F686FE72-CE68-80BA-5385-A4B37EA0A3EC}"/>
              </a:ext>
            </a:extLst>
          </p:cNvPr>
          <p:cNvCxnSpPr/>
          <p:nvPr/>
        </p:nvCxnSpPr>
        <p:spPr>
          <a:xfrm>
            <a:off x="6545972" y="3089275"/>
            <a:ext cx="1385506" cy="140467"/>
          </a:xfrm>
          <a:prstGeom prst="bentConnector3">
            <a:avLst/>
          </a:prstGeom>
          <a:ln w="19050">
            <a:solidFill>
              <a:srgbClr val="C1A9DB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D0C1E561-1A92-0B43-533D-A5F28742452B}"/>
              </a:ext>
            </a:extLst>
          </p:cNvPr>
          <p:cNvSpPr/>
          <p:nvPr/>
        </p:nvSpPr>
        <p:spPr>
          <a:xfrm>
            <a:off x="5953897" y="2915838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A87E76E-6C63-B9C2-5BC3-598DCAA85A1B}"/>
              </a:ext>
            </a:extLst>
          </p:cNvPr>
          <p:cNvSpPr/>
          <p:nvPr/>
        </p:nvSpPr>
        <p:spPr>
          <a:xfrm>
            <a:off x="5763566" y="2915839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3441240F-742C-9E69-0700-79EB84CEC21F}"/>
              </a:ext>
            </a:extLst>
          </p:cNvPr>
          <p:cNvCxnSpPr>
            <a:cxnSpLocks/>
          </p:cNvCxnSpPr>
          <p:nvPr/>
        </p:nvCxnSpPr>
        <p:spPr>
          <a:xfrm flipV="1">
            <a:off x="6413062" y="3212373"/>
            <a:ext cx="4180" cy="702402"/>
          </a:xfrm>
          <a:prstGeom prst="straightConnector1">
            <a:avLst/>
          </a:prstGeom>
          <a:ln>
            <a:solidFill>
              <a:srgbClr val="C1A9D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5C8976CD-1799-7AF7-7F6B-53A68459FD55}"/>
              </a:ext>
            </a:extLst>
          </p:cNvPr>
          <p:cNvSpPr txBox="1"/>
          <p:nvPr/>
        </p:nvSpPr>
        <p:spPr>
          <a:xfrm>
            <a:off x="5621293" y="3869115"/>
            <a:ext cx="235218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offset (for </a:t>
            </a:r>
            <a:r>
              <a:rPr lang="nl-NL" sz="1266" dirty="0" err="1">
                <a:solidFill>
                  <a:srgbClr val="C1A9DB"/>
                </a:solidFill>
                <a:latin typeface="Arial" panose="020B0604020202020204" pitchFamily="34" charset="0"/>
              </a:rPr>
              <a:t>another</a:t>
            </a:r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 </a:t>
            </a:r>
            <a:r>
              <a:rPr lang="nl-NL" sz="1266" dirty="0" err="1">
                <a:solidFill>
                  <a:srgbClr val="C1A9DB"/>
                </a:solidFill>
                <a:latin typeface="Arial" panose="020B0604020202020204" pitchFamily="34" charset="0"/>
              </a:rPr>
              <a:t>consumer</a:t>
            </a:r>
            <a:r>
              <a:rPr lang="nl-NL" sz="1266" dirty="0">
                <a:solidFill>
                  <a:srgbClr val="C1A9DB"/>
                </a:solidFill>
                <a:latin typeface="Arial" panose="020B0604020202020204" pitchFamily="34" charset="0"/>
              </a:rPr>
              <a:t>)</a:t>
            </a:r>
            <a:endParaRPr lang="en-US" sz="1266" dirty="0" err="1">
              <a:solidFill>
                <a:srgbClr val="C1A9DB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0834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107">
            <a:extLst>
              <a:ext uri="{FF2B5EF4-FFF2-40B4-BE49-F238E27FC236}">
                <a16:creationId xmlns:a16="http://schemas.microsoft.com/office/drawing/2014/main" id="{2830CBB1-4043-41C1-E245-BC50137EB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9915" y="4336720"/>
            <a:ext cx="3633592" cy="594142"/>
          </a:xfrm>
          <a:prstGeom prst="rect">
            <a:avLst/>
          </a:prstGeom>
        </p:spPr>
      </p:pic>
      <p:sp>
        <p:nvSpPr>
          <p:cNvPr id="10" name="Title 9">
            <a:extLst>
              <a:ext uri="{FF2B5EF4-FFF2-40B4-BE49-F238E27FC236}">
                <a16:creationId xmlns:a16="http://schemas.microsoft.com/office/drawing/2014/main" id="{012F09BF-6389-5353-EDF9-EAF0B1CE5FD5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noFill/>
          </a:ln>
        </p:spPr>
        <p:txBody>
          <a:bodyPr/>
          <a:lstStyle/>
          <a:p>
            <a:r>
              <a:rPr lang="en-US"/>
              <a:t>Introducing Conclusion </a:t>
            </a:r>
            <a:r>
              <a:rPr lang="en-US" dirty="0"/>
              <a:t>Ecosysteem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4649208-7AEA-AF49-9605-DBDA5C7CA80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8292E8E4-83E2-200E-914F-E0A3D0C9CD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ln>
            <a:noFill/>
          </a:ln>
        </p:spPr>
        <p:txBody>
          <a:bodyPr/>
          <a:lstStyle/>
          <a:p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A5A1C3D-FC60-626F-6E52-81359C473FD0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0"/>
            <a:ext cx="0" cy="0"/>
          </a:xfrm>
        </p:spPr>
        <p:txBody>
          <a:bodyPr/>
          <a:lstStyle/>
          <a:p>
            <a:r>
              <a:rPr lang="en-US"/>
              <a:t>So you want to be an IT Architect? - HBO-ICT JOB &amp; STUDENT EVENT 2023</a:t>
            </a:r>
            <a:endParaRPr lang="nl-NL" dirty="0"/>
          </a:p>
        </p:txBody>
      </p:sp>
      <p:grpSp>
        <p:nvGrpSpPr>
          <p:cNvPr id="2" name="Graphic 21">
            <a:extLst>
              <a:ext uri="{FF2B5EF4-FFF2-40B4-BE49-F238E27FC236}">
                <a16:creationId xmlns:a16="http://schemas.microsoft.com/office/drawing/2014/main" id="{B16AE097-51AF-D9CD-ACD2-3AF77CAA2D78}"/>
              </a:ext>
            </a:extLst>
          </p:cNvPr>
          <p:cNvGrpSpPr/>
          <p:nvPr/>
        </p:nvGrpSpPr>
        <p:grpSpPr>
          <a:xfrm>
            <a:off x="-218199" y="655861"/>
            <a:ext cx="9580398" cy="4157153"/>
            <a:chOff x="14422" y="1454704"/>
            <a:chExt cx="9119199" cy="2231056"/>
          </a:xfrm>
          <a:noFill/>
        </p:grpSpPr>
        <p:sp>
          <p:nvSpPr>
            <p:cNvPr id="5" name="Graphic 21">
              <a:extLst>
                <a:ext uri="{FF2B5EF4-FFF2-40B4-BE49-F238E27FC236}">
                  <a16:creationId xmlns:a16="http://schemas.microsoft.com/office/drawing/2014/main" id="{E885F2E3-22AF-F14D-86EA-B51D2A02B042}"/>
                </a:ext>
              </a:extLst>
            </p:cNvPr>
            <p:cNvSpPr/>
            <p:nvPr/>
          </p:nvSpPr>
          <p:spPr>
            <a:xfrm>
              <a:off x="14422" y="1454704"/>
              <a:ext cx="9119199" cy="2231056"/>
            </a:xfrm>
            <a:custGeom>
              <a:avLst/>
              <a:gdLst>
                <a:gd name="connsiteX0" fmla="*/ 0 w 9119199"/>
                <a:gd name="connsiteY0" fmla="*/ 738906 h 2231056"/>
                <a:gd name="connsiteX1" fmla="*/ 452011 w 9119199"/>
                <a:gd name="connsiteY1" fmla="*/ 346302 h 2231056"/>
                <a:gd name="connsiteX2" fmla="*/ 1362938 w 9119199"/>
                <a:gd name="connsiteY2" fmla="*/ 806852 h 2231056"/>
                <a:gd name="connsiteX3" fmla="*/ 1781037 w 9119199"/>
                <a:gd name="connsiteY3" fmla="*/ 1736778 h 2231056"/>
                <a:gd name="connsiteX4" fmla="*/ 2602036 w 9119199"/>
                <a:gd name="connsiteY4" fmla="*/ 2218738 h 2231056"/>
                <a:gd name="connsiteX5" fmla="*/ 3131309 w 9119199"/>
                <a:gd name="connsiteY5" fmla="*/ 1743152 h 2231056"/>
                <a:gd name="connsiteX6" fmla="*/ 3603218 w 9119199"/>
                <a:gd name="connsiteY6" fmla="*/ 864871 h 2231056"/>
                <a:gd name="connsiteX7" fmla="*/ 3779193 w 9119199"/>
                <a:gd name="connsiteY7" fmla="*/ 642195 h 2231056"/>
                <a:gd name="connsiteX8" fmla="*/ 4195617 w 9119199"/>
                <a:gd name="connsiteY8" fmla="*/ 445382 h 2231056"/>
                <a:gd name="connsiteX9" fmla="*/ 4514840 w 9119199"/>
                <a:gd name="connsiteY9" fmla="*/ 778415 h 2231056"/>
                <a:gd name="connsiteX10" fmla="*/ 4612204 w 9119199"/>
                <a:gd name="connsiteY10" fmla="*/ 1595165 h 2231056"/>
                <a:gd name="connsiteX11" fmla="*/ 4676719 w 9119199"/>
                <a:gd name="connsiteY11" fmla="*/ 1809179 h 2231056"/>
                <a:gd name="connsiteX12" fmla="*/ 5128321 w 9119199"/>
                <a:gd name="connsiteY12" fmla="*/ 2199658 h 2231056"/>
                <a:gd name="connsiteX13" fmla="*/ 5766563 w 9119199"/>
                <a:gd name="connsiteY13" fmla="*/ 1893142 h 2231056"/>
                <a:gd name="connsiteX14" fmla="*/ 5935225 w 9119199"/>
                <a:gd name="connsiteY14" fmla="*/ 1724971 h 2231056"/>
                <a:gd name="connsiteX15" fmla="*/ 6599492 w 9119199"/>
                <a:gd name="connsiteY15" fmla="*/ 1038394 h 2231056"/>
                <a:gd name="connsiteX16" fmla="*/ 6820574 w 9119199"/>
                <a:gd name="connsiteY16" fmla="*/ 844891 h 2231056"/>
                <a:gd name="connsiteX17" fmla="*/ 7863391 w 9119199"/>
                <a:gd name="connsiteY17" fmla="*/ 192676 h 2231056"/>
                <a:gd name="connsiteX18" fmla="*/ 7892850 w 9119199"/>
                <a:gd name="connsiteY18" fmla="*/ 178989 h 2231056"/>
                <a:gd name="connsiteX19" fmla="*/ 8534278 w 9119199"/>
                <a:gd name="connsiteY19" fmla="*/ 235 h 2231056"/>
                <a:gd name="connsiteX20" fmla="*/ 9119199 w 9119199"/>
                <a:gd name="connsiteY20" fmla="*/ 110266 h 2231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19199" h="2231056">
                  <a:moveTo>
                    <a:pt x="0" y="738906"/>
                  </a:moveTo>
                  <a:cubicBezTo>
                    <a:pt x="95526" y="557088"/>
                    <a:pt x="254953" y="402400"/>
                    <a:pt x="452011" y="346302"/>
                  </a:cubicBezTo>
                  <a:cubicBezTo>
                    <a:pt x="803348" y="246241"/>
                    <a:pt x="1171682" y="495638"/>
                    <a:pt x="1362938" y="806852"/>
                  </a:cubicBezTo>
                  <a:cubicBezTo>
                    <a:pt x="1541160" y="1096862"/>
                    <a:pt x="1612662" y="1440926"/>
                    <a:pt x="1781037" y="1736778"/>
                  </a:cubicBezTo>
                  <a:cubicBezTo>
                    <a:pt x="1949413" y="2032631"/>
                    <a:pt x="2271577" y="2291220"/>
                    <a:pt x="2602036" y="2218738"/>
                  </a:cubicBezTo>
                  <a:cubicBezTo>
                    <a:pt x="2842444" y="2166032"/>
                    <a:pt x="3009716" y="1954429"/>
                    <a:pt x="3131309" y="1743152"/>
                  </a:cubicBezTo>
                  <a:cubicBezTo>
                    <a:pt x="3294046" y="1460293"/>
                    <a:pt x="3416007" y="1143685"/>
                    <a:pt x="3603218" y="864871"/>
                  </a:cubicBezTo>
                  <a:cubicBezTo>
                    <a:pt x="3655762" y="786628"/>
                    <a:pt x="3713453" y="711694"/>
                    <a:pt x="3779193" y="642195"/>
                  </a:cubicBezTo>
                  <a:cubicBezTo>
                    <a:pt x="3889796" y="525300"/>
                    <a:pt x="4040602" y="421971"/>
                    <a:pt x="4195617" y="445382"/>
                  </a:cubicBezTo>
                  <a:cubicBezTo>
                    <a:pt x="4359580" y="470183"/>
                    <a:pt x="4466587" y="625934"/>
                    <a:pt x="4514840" y="778415"/>
                  </a:cubicBezTo>
                  <a:cubicBezTo>
                    <a:pt x="4597863" y="1040601"/>
                    <a:pt x="4563829" y="1322438"/>
                    <a:pt x="4612204" y="1595165"/>
                  </a:cubicBezTo>
                  <a:cubicBezTo>
                    <a:pt x="4624911" y="1666503"/>
                    <a:pt x="4646525" y="1739557"/>
                    <a:pt x="4676719" y="1809179"/>
                  </a:cubicBezTo>
                  <a:cubicBezTo>
                    <a:pt x="4761540" y="2005542"/>
                    <a:pt x="4914553" y="2174367"/>
                    <a:pt x="5128321" y="2199658"/>
                  </a:cubicBezTo>
                  <a:cubicBezTo>
                    <a:pt x="5372447" y="2228504"/>
                    <a:pt x="5592468" y="2060250"/>
                    <a:pt x="5766563" y="1893142"/>
                  </a:cubicBezTo>
                  <a:cubicBezTo>
                    <a:pt x="5824050" y="1837984"/>
                    <a:pt x="5880066" y="1781763"/>
                    <a:pt x="5935225" y="1724971"/>
                  </a:cubicBezTo>
                  <a:cubicBezTo>
                    <a:pt x="6158881" y="1494655"/>
                    <a:pt x="6367256" y="1255105"/>
                    <a:pt x="6599492" y="1038394"/>
                  </a:cubicBezTo>
                  <a:cubicBezTo>
                    <a:pt x="6670994" y="971632"/>
                    <a:pt x="6744742" y="907118"/>
                    <a:pt x="6820574" y="844891"/>
                  </a:cubicBezTo>
                  <a:cubicBezTo>
                    <a:pt x="7134486" y="587405"/>
                    <a:pt x="7485700" y="369673"/>
                    <a:pt x="7863391" y="192676"/>
                  </a:cubicBezTo>
                  <a:cubicBezTo>
                    <a:pt x="7873197" y="188100"/>
                    <a:pt x="7883003" y="183524"/>
                    <a:pt x="7892850" y="178989"/>
                  </a:cubicBezTo>
                  <a:cubicBezTo>
                    <a:pt x="8095505" y="85751"/>
                    <a:pt x="8311561" y="4934"/>
                    <a:pt x="8534278" y="235"/>
                  </a:cubicBezTo>
                  <a:cubicBezTo>
                    <a:pt x="8737300" y="-4177"/>
                    <a:pt x="8932274" y="54209"/>
                    <a:pt x="9119199" y="110266"/>
                  </a:cubicBezTo>
                </a:path>
              </a:pathLst>
            </a:custGeom>
            <a:noFill/>
            <a:ln w="193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6" name="Graphic 21">
              <a:extLst>
                <a:ext uri="{FF2B5EF4-FFF2-40B4-BE49-F238E27FC236}">
                  <a16:creationId xmlns:a16="http://schemas.microsoft.com/office/drawing/2014/main" id="{3C130294-3E86-B93C-D7C1-AB6156A89132}"/>
                </a:ext>
              </a:extLst>
            </p:cNvPr>
            <p:cNvSpPr/>
            <p:nvPr/>
          </p:nvSpPr>
          <p:spPr>
            <a:xfrm>
              <a:off x="21205" y="1492161"/>
              <a:ext cx="9107759" cy="2171203"/>
            </a:xfrm>
            <a:custGeom>
              <a:avLst/>
              <a:gdLst>
                <a:gd name="connsiteX0" fmla="*/ 0 w 9107759"/>
                <a:gd name="connsiteY0" fmla="*/ 718773 h 2171203"/>
                <a:gd name="connsiteX1" fmla="*/ 476648 w 9107759"/>
                <a:gd name="connsiteY1" fmla="*/ 310766 h 2171203"/>
                <a:gd name="connsiteX2" fmla="*/ 1405430 w 9107759"/>
                <a:gd name="connsiteY2" fmla="*/ 775933 h 2171203"/>
                <a:gd name="connsiteX3" fmla="*/ 1817033 w 9107759"/>
                <a:gd name="connsiteY3" fmla="*/ 1685675 h 2171203"/>
                <a:gd name="connsiteX4" fmla="*/ 2620340 w 9107759"/>
                <a:gd name="connsiteY4" fmla="*/ 2159831 h 2171203"/>
                <a:gd name="connsiteX5" fmla="*/ 3139072 w 9107759"/>
                <a:gd name="connsiteY5" fmla="*/ 1701079 h 2171203"/>
                <a:gd name="connsiteX6" fmla="*/ 3617273 w 9107759"/>
                <a:gd name="connsiteY6" fmla="*/ 850253 h 2171203"/>
                <a:gd name="connsiteX7" fmla="*/ 3792799 w 9107759"/>
                <a:gd name="connsiteY7" fmla="*/ 630193 h 2171203"/>
                <a:gd name="connsiteX8" fmla="*/ 4203666 w 9107759"/>
                <a:gd name="connsiteY8" fmla="*/ 429866 h 2171203"/>
                <a:gd name="connsiteX9" fmla="*/ 4520029 w 9107759"/>
                <a:gd name="connsiteY9" fmla="*/ 745494 h 2171203"/>
                <a:gd name="connsiteX10" fmla="*/ 4628017 w 9107759"/>
                <a:gd name="connsiteY10" fmla="*/ 1528290 h 2171203"/>
                <a:gd name="connsiteX11" fmla="*/ 4694942 w 9107759"/>
                <a:gd name="connsiteY11" fmla="*/ 1734173 h 2171203"/>
                <a:gd name="connsiteX12" fmla="*/ 5146217 w 9107759"/>
                <a:gd name="connsiteY12" fmla="*/ 2110352 h 2171203"/>
                <a:gd name="connsiteX13" fmla="*/ 5781354 w 9107759"/>
                <a:gd name="connsiteY13" fmla="*/ 1813356 h 2171203"/>
                <a:gd name="connsiteX14" fmla="*/ 5949893 w 9107759"/>
                <a:gd name="connsiteY14" fmla="*/ 1651518 h 2171203"/>
                <a:gd name="connsiteX15" fmla="*/ 6611545 w 9107759"/>
                <a:gd name="connsiteY15" fmla="*/ 995667 h 2171203"/>
                <a:gd name="connsiteX16" fmla="*/ 6830952 w 9107759"/>
                <a:gd name="connsiteY16" fmla="*/ 811683 h 2171203"/>
                <a:gd name="connsiteX17" fmla="*/ 7866251 w 9107759"/>
                <a:gd name="connsiteY17" fmla="*/ 190153 h 2171203"/>
                <a:gd name="connsiteX18" fmla="*/ 7895546 w 9107759"/>
                <a:gd name="connsiteY18" fmla="*/ 176956 h 2171203"/>
                <a:gd name="connsiteX19" fmla="*/ 8532071 w 9107759"/>
                <a:gd name="connsiteY19" fmla="*/ 531 h 2171203"/>
                <a:gd name="connsiteX20" fmla="*/ 9107759 w 9107759"/>
                <a:gd name="connsiteY20" fmla="*/ 97978 h 21712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107759" h="2171203">
                  <a:moveTo>
                    <a:pt x="0" y="718773"/>
                  </a:moveTo>
                  <a:cubicBezTo>
                    <a:pt x="98672" y="527108"/>
                    <a:pt x="269254" y="367231"/>
                    <a:pt x="476648" y="310766"/>
                  </a:cubicBezTo>
                  <a:cubicBezTo>
                    <a:pt x="834482" y="213360"/>
                    <a:pt x="1209558" y="461041"/>
                    <a:pt x="1405430" y="775933"/>
                  </a:cubicBezTo>
                  <a:cubicBezTo>
                    <a:pt x="1581528" y="1059037"/>
                    <a:pt x="1651640" y="1396156"/>
                    <a:pt x="1817033" y="1685675"/>
                  </a:cubicBezTo>
                  <a:cubicBezTo>
                    <a:pt x="1982426" y="1975194"/>
                    <a:pt x="2297318" y="2228554"/>
                    <a:pt x="2620340" y="2159831"/>
                  </a:cubicBezTo>
                  <a:cubicBezTo>
                    <a:pt x="2855396" y="2109862"/>
                    <a:pt x="3018010" y="1904510"/>
                    <a:pt x="3139072" y="1701079"/>
                  </a:cubicBezTo>
                  <a:cubicBezTo>
                    <a:pt x="3300992" y="1429006"/>
                    <a:pt x="3429163" y="1124573"/>
                    <a:pt x="3617273" y="850253"/>
                  </a:cubicBezTo>
                  <a:cubicBezTo>
                    <a:pt x="3670062" y="773277"/>
                    <a:pt x="3727590" y="699161"/>
                    <a:pt x="3792799" y="630193"/>
                  </a:cubicBezTo>
                  <a:cubicBezTo>
                    <a:pt x="3902666" y="513911"/>
                    <a:pt x="4051103" y="409928"/>
                    <a:pt x="4203666" y="429866"/>
                  </a:cubicBezTo>
                  <a:cubicBezTo>
                    <a:pt x="4364892" y="450908"/>
                    <a:pt x="4470877" y="599754"/>
                    <a:pt x="4520029" y="745494"/>
                  </a:cubicBezTo>
                  <a:cubicBezTo>
                    <a:pt x="4604564" y="995953"/>
                    <a:pt x="4575964" y="1266105"/>
                    <a:pt x="4628017" y="1528290"/>
                  </a:cubicBezTo>
                  <a:cubicBezTo>
                    <a:pt x="4641745" y="1596891"/>
                    <a:pt x="4664135" y="1667166"/>
                    <a:pt x="4694942" y="1734173"/>
                  </a:cubicBezTo>
                  <a:cubicBezTo>
                    <a:pt x="4781275" y="1923346"/>
                    <a:pt x="4934165" y="2086287"/>
                    <a:pt x="5146217" y="2110352"/>
                  </a:cubicBezTo>
                  <a:cubicBezTo>
                    <a:pt x="5388464" y="2137809"/>
                    <a:pt x="5607380" y="1974541"/>
                    <a:pt x="5781354" y="1813356"/>
                  </a:cubicBezTo>
                  <a:cubicBezTo>
                    <a:pt x="5838800" y="1760159"/>
                    <a:pt x="5894816" y="1706063"/>
                    <a:pt x="5949893" y="1651518"/>
                  </a:cubicBezTo>
                  <a:cubicBezTo>
                    <a:pt x="6173385" y="1430313"/>
                    <a:pt x="6380944" y="1201836"/>
                    <a:pt x="6611545" y="995667"/>
                  </a:cubicBezTo>
                  <a:cubicBezTo>
                    <a:pt x="6682556" y="932133"/>
                    <a:pt x="6755733" y="870805"/>
                    <a:pt x="6830952" y="811683"/>
                  </a:cubicBezTo>
                  <a:cubicBezTo>
                    <a:pt x="7142331" y="567026"/>
                    <a:pt x="7490807" y="360816"/>
                    <a:pt x="7866251" y="190153"/>
                  </a:cubicBezTo>
                  <a:cubicBezTo>
                    <a:pt x="7875975" y="185740"/>
                    <a:pt x="7885740" y="181328"/>
                    <a:pt x="7895546" y="176956"/>
                  </a:cubicBezTo>
                  <a:cubicBezTo>
                    <a:pt x="8096935" y="86905"/>
                    <a:pt x="8311766" y="7355"/>
                    <a:pt x="8532071" y="531"/>
                  </a:cubicBezTo>
                  <a:cubicBezTo>
                    <a:pt x="8733011" y="-5924"/>
                    <a:pt x="8925287" y="47600"/>
                    <a:pt x="9107759" y="97978"/>
                  </a:cubicBezTo>
                </a:path>
              </a:pathLst>
            </a:custGeom>
            <a:noFill/>
            <a:ln w="188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7" name="Graphic 21">
              <a:extLst>
                <a:ext uri="{FF2B5EF4-FFF2-40B4-BE49-F238E27FC236}">
                  <a16:creationId xmlns:a16="http://schemas.microsoft.com/office/drawing/2014/main" id="{FAF70472-7633-D5C6-B946-769427410E0A}"/>
                </a:ext>
              </a:extLst>
            </p:cNvPr>
            <p:cNvSpPr/>
            <p:nvPr/>
          </p:nvSpPr>
          <p:spPr>
            <a:xfrm>
              <a:off x="27987" y="1529356"/>
              <a:ext cx="9096318" cy="2111550"/>
            </a:xfrm>
            <a:custGeom>
              <a:avLst/>
              <a:gdLst>
                <a:gd name="connsiteX0" fmla="*/ 0 w 9096318"/>
                <a:gd name="connsiteY0" fmla="*/ 698901 h 2111550"/>
                <a:gd name="connsiteX1" fmla="*/ 501286 w 9096318"/>
                <a:gd name="connsiteY1" fmla="*/ 275491 h 2111550"/>
                <a:gd name="connsiteX2" fmla="*/ 1447882 w 9096318"/>
                <a:gd name="connsiteY2" fmla="*/ 745234 h 2111550"/>
                <a:gd name="connsiteX3" fmla="*/ 1852947 w 9096318"/>
                <a:gd name="connsiteY3" fmla="*/ 1634792 h 2111550"/>
                <a:gd name="connsiteX4" fmla="*/ 2638604 w 9096318"/>
                <a:gd name="connsiteY4" fmla="*/ 2101104 h 2111550"/>
                <a:gd name="connsiteX5" fmla="*/ 3146835 w 9096318"/>
                <a:gd name="connsiteY5" fmla="*/ 1659185 h 2111550"/>
                <a:gd name="connsiteX6" fmla="*/ 3631288 w 9096318"/>
                <a:gd name="connsiteY6" fmla="*/ 835857 h 2111550"/>
                <a:gd name="connsiteX7" fmla="*/ 3806364 w 9096318"/>
                <a:gd name="connsiteY7" fmla="*/ 618370 h 2111550"/>
                <a:gd name="connsiteX8" fmla="*/ 4211674 w 9096318"/>
                <a:gd name="connsiteY8" fmla="*/ 414489 h 2111550"/>
                <a:gd name="connsiteX9" fmla="*/ 4525177 w 9096318"/>
                <a:gd name="connsiteY9" fmla="*/ 712670 h 2111550"/>
                <a:gd name="connsiteX10" fmla="*/ 4643788 w 9096318"/>
                <a:gd name="connsiteY10" fmla="*/ 1461514 h 2111550"/>
                <a:gd name="connsiteX11" fmla="*/ 4713083 w 9096318"/>
                <a:gd name="connsiteY11" fmla="*/ 1659307 h 2111550"/>
                <a:gd name="connsiteX12" fmla="*/ 5164031 w 9096318"/>
                <a:gd name="connsiteY12" fmla="*/ 2021186 h 2111550"/>
                <a:gd name="connsiteX13" fmla="*/ 5796062 w 9096318"/>
                <a:gd name="connsiteY13" fmla="*/ 1733750 h 2111550"/>
                <a:gd name="connsiteX14" fmla="*/ 5964479 w 9096318"/>
                <a:gd name="connsiteY14" fmla="*/ 1578245 h 2111550"/>
                <a:gd name="connsiteX15" fmla="*/ 6623557 w 9096318"/>
                <a:gd name="connsiteY15" fmla="*/ 953078 h 2111550"/>
                <a:gd name="connsiteX16" fmla="*/ 6841249 w 9096318"/>
                <a:gd name="connsiteY16" fmla="*/ 778656 h 2111550"/>
                <a:gd name="connsiteX17" fmla="*/ 7869029 w 9096318"/>
                <a:gd name="connsiteY17" fmla="*/ 187769 h 2111550"/>
                <a:gd name="connsiteX18" fmla="*/ 7898161 w 9096318"/>
                <a:gd name="connsiteY18" fmla="*/ 175062 h 2111550"/>
                <a:gd name="connsiteX19" fmla="*/ 8529824 w 9096318"/>
                <a:gd name="connsiteY19" fmla="*/ 966 h 2111550"/>
                <a:gd name="connsiteX20" fmla="*/ 9096319 w 9096318"/>
                <a:gd name="connsiteY20" fmla="*/ 85828 h 2111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96318" h="2111550">
                  <a:moveTo>
                    <a:pt x="0" y="698901"/>
                  </a:moveTo>
                  <a:cubicBezTo>
                    <a:pt x="101859" y="497390"/>
                    <a:pt x="283513" y="332242"/>
                    <a:pt x="501286" y="275491"/>
                  </a:cubicBezTo>
                  <a:cubicBezTo>
                    <a:pt x="865534" y="180619"/>
                    <a:pt x="1247392" y="426706"/>
                    <a:pt x="1447882" y="745234"/>
                  </a:cubicBezTo>
                  <a:cubicBezTo>
                    <a:pt x="1621773" y="1021474"/>
                    <a:pt x="1690578" y="1351566"/>
                    <a:pt x="1852947" y="1634792"/>
                  </a:cubicBezTo>
                  <a:cubicBezTo>
                    <a:pt x="2015316" y="1918020"/>
                    <a:pt x="2322936" y="2166068"/>
                    <a:pt x="2638604" y="2101104"/>
                  </a:cubicBezTo>
                  <a:cubicBezTo>
                    <a:pt x="2868266" y="2053913"/>
                    <a:pt x="3026223" y="1854731"/>
                    <a:pt x="3146835" y="1659185"/>
                  </a:cubicBezTo>
                  <a:cubicBezTo>
                    <a:pt x="3307979" y="1397776"/>
                    <a:pt x="3442279" y="1105683"/>
                    <a:pt x="3631288" y="835857"/>
                  </a:cubicBezTo>
                  <a:cubicBezTo>
                    <a:pt x="3684321" y="760147"/>
                    <a:pt x="3741686" y="686889"/>
                    <a:pt x="3806364" y="618370"/>
                  </a:cubicBezTo>
                  <a:cubicBezTo>
                    <a:pt x="3915495" y="502701"/>
                    <a:pt x="4061521" y="398105"/>
                    <a:pt x="4211674" y="414489"/>
                  </a:cubicBezTo>
                  <a:cubicBezTo>
                    <a:pt x="4370121" y="431772"/>
                    <a:pt x="4475167" y="573753"/>
                    <a:pt x="4525177" y="712670"/>
                  </a:cubicBezTo>
                  <a:cubicBezTo>
                    <a:pt x="4611265" y="951403"/>
                    <a:pt x="4588058" y="1209829"/>
                    <a:pt x="4643788" y="1461514"/>
                  </a:cubicBezTo>
                  <a:cubicBezTo>
                    <a:pt x="4658497" y="1527336"/>
                    <a:pt x="4681704" y="1594874"/>
                    <a:pt x="4713083" y="1659307"/>
                  </a:cubicBezTo>
                  <a:cubicBezTo>
                    <a:pt x="4800886" y="1841247"/>
                    <a:pt x="4953695" y="1998305"/>
                    <a:pt x="5164031" y="2021186"/>
                  </a:cubicBezTo>
                  <a:cubicBezTo>
                    <a:pt x="5404439" y="2047253"/>
                    <a:pt x="5622171" y="1888929"/>
                    <a:pt x="5796062" y="1733750"/>
                  </a:cubicBezTo>
                  <a:cubicBezTo>
                    <a:pt x="5853468" y="1682515"/>
                    <a:pt x="5909443" y="1630543"/>
                    <a:pt x="5964479" y="1578245"/>
                  </a:cubicBezTo>
                  <a:cubicBezTo>
                    <a:pt x="6187767" y="1366152"/>
                    <a:pt x="6394508" y="1148706"/>
                    <a:pt x="6623557" y="953078"/>
                  </a:cubicBezTo>
                  <a:cubicBezTo>
                    <a:pt x="6694078" y="892813"/>
                    <a:pt x="6766642" y="834672"/>
                    <a:pt x="6841249" y="778656"/>
                  </a:cubicBezTo>
                  <a:cubicBezTo>
                    <a:pt x="7150093" y="546869"/>
                    <a:pt x="7495833" y="352140"/>
                    <a:pt x="7869029" y="187769"/>
                  </a:cubicBezTo>
                  <a:cubicBezTo>
                    <a:pt x="7878713" y="183519"/>
                    <a:pt x="7888396" y="179270"/>
                    <a:pt x="7898161" y="175062"/>
                  </a:cubicBezTo>
                  <a:cubicBezTo>
                    <a:pt x="8098324" y="88239"/>
                    <a:pt x="8311888" y="9914"/>
                    <a:pt x="8529824" y="966"/>
                  </a:cubicBezTo>
                  <a:cubicBezTo>
                    <a:pt x="8728720" y="-7491"/>
                    <a:pt x="8918301" y="41130"/>
                    <a:pt x="9096319" y="85828"/>
                  </a:cubicBezTo>
                </a:path>
              </a:pathLst>
            </a:custGeom>
            <a:noFill/>
            <a:ln w="182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8" name="Graphic 21">
              <a:extLst>
                <a:ext uri="{FF2B5EF4-FFF2-40B4-BE49-F238E27FC236}">
                  <a16:creationId xmlns:a16="http://schemas.microsoft.com/office/drawing/2014/main" id="{6FBF7A23-F089-81C7-3C6E-87AF94C872A6}"/>
                </a:ext>
              </a:extLst>
            </p:cNvPr>
            <p:cNvSpPr/>
            <p:nvPr/>
          </p:nvSpPr>
          <p:spPr>
            <a:xfrm>
              <a:off x="34729" y="1566339"/>
              <a:ext cx="9084837" cy="2052155"/>
            </a:xfrm>
            <a:custGeom>
              <a:avLst/>
              <a:gdLst>
                <a:gd name="connsiteX0" fmla="*/ 0 w 9084837"/>
                <a:gd name="connsiteY0" fmla="*/ 679201 h 2052155"/>
                <a:gd name="connsiteX1" fmla="*/ 525882 w 9084837"/>
                <a:gd name="connsiteY1" fmla="*/ 240427 h 2052155"/>
                <a:gd name="connsiteX2" fmla="*/ 1490333 w 9084837"/>
                <a:gd name="connsiteY2" fmla="*/ 714747 h 2052155"/>
                <a:gd name="connsiteX3" fmla="*/ 1888902 w 9084837"/>
                <a:gd name="connsiteY3" fmla="*/ 1584122 h 2052155"/>
                <a:gd name="connsiteX4" fmla="*/ 2656908 w 9084837"/>
                <a:gd name="connsiteY4" fmla="*/ 2042629 h 2052155"/>
                <a:gd name="connsiteX5" fmla="*/ 3154599 w 9084837"/>
                <a:gd name="connsiteY5" fmla="*/ 1617503 h 2052155"/>
                <a:gd name="connsiteX6" fmla="*/ 3645343 w 9084837"/>
                <a:gd name="connsiteY6" fmla="*/ 821672 h 2052155"/>
                <a:gd name="connsiteX7" fmla="*/ 3819929 w 9084837"/>
                <a:gd name="connsiteY7" fmla="*/ 606800 h 2052155"/>
                <a:gd name="connsiteX8" fmla="*/ 4219683 w 9084837"/>
                <a:gd name="connsiteY8" fmla="*/ 399406 h 2052155"/>
                <a:gd name="connsiteX9" fmla="*/ 4530325 w 9084837"/>
                <a:gd name="connsiteY9" fmla="*/ 680140 h 2052155"/>
                <a:gd name="connsiteX10" fmla="*/ 4659559 w 9084837"/>
                <a:gd name="connsiteY10" fmla="*/ 1395031 h 2052155"/>
                <a:gd name="connsiteX11" fmla="*/ 4731223 w 9084837"/>
                <a:gd name="connsiteY11" fmla="*/ 1584694 h 2052155"/>
                <a:gd name="connsiteX12" fmla="*/ 5181845 w 9084837"/>
                <a:gd name="connsiteY12" fmla="*/ 1932272 h 2052155"/>
                <a:gd name="connsiteX13" fmla="*/ 5810731 w 9084837"/>
                <a:gd name="connsiteY13" fmla="*/ 1654356 h 2052155"/>
                <a:gd name="connsiteX14" fmla="*/ 5979065 w 9084837"/>
                <a:gd name="connsiteY14" fmla="*/ 1505184 h 2052155"/>
                <a:gd name="connsiteX15" fmla="*/ 6635570 w 9084837"/>
                <a:gd name="connsiteY15" fmla="*/ 910742 h 2052155"/>
                <a:gd name="connsiteX16" fmla="*/ 6851586 w 9084837"/>
                <a:gd name="connsiteY16" fmla="*/ 745840 h 2052155"/>
                <a:gd name="connsiteX17" fmla="*/ 7871848 w 9084837"/>
                <a:gd name="connsiteY17" fmla="*/ 185596 h 2052155"/>
                <a:gd name="connsiteX18" fmla="*/ 7900776 w 9084837"/>
                <a:gd name="connsiteY18" fmla="*/ 173339 h 2052155"/>
                <a:gd name="connsiteX19" fmla="*/ 8527536 w 9084837"/>
                <a:gd name="connsiteY19" fmla="*/ 1572 h 2052155"/>
                <a:gd name="connsiteX20" fmla="*/ 9084838 w 9084837"/>
                <a:gd name="connsiteY20" fmla="*/ 73850 h 20521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84837" h="2052155">
                  <a:moveTo>
                    <a:pt x="0" y="679201"/>
                  </a:moveTo>
                  <a:cubicBezTo>
                    <a:pt x="105005" y="467802"/>
                    <a:pt x="297772" y="297343"/>
                    <a:pt x="525882" y="240427"/>
                  </a:cubicBezTo>
                  <a:cubicBezTo>
                    <a:pt x="896504" y="147925"/>
                    <a:pt x="1285186" y="392623"/>
                    <a:pt x="1490333" y="714747"/>
                  </a:cubicBezTo>
                  <a:cubicBezTo>
                    <a:pt x="1661896" y="984164"/>
                    <a:pt x="1729515" y="1307187"/>
                    <a:pt x="1888902" y="1584122"/>
                  </a:cubicBezTo>
                  <a:cubicBezTo>
                    <a:pt x="2048289" y="1861016"/>
                    <a:pt x="2348635" y="2103794"/>
                    <a:pt x="2656908" y="2042629"/>
                  </a:cubicBezTo>
                  <a:cubicBezTo>
                    <a:pt x="2881218" y="1998176"/>
                    <a:pt x="3034558" y="1805204"/>
                    <a:pt x="3154599" y="1617503"/>
                  </a:cubicBezTo>
                  <a:cubicBezTo>
                    <a:pt x="3315047" y="1366717"/>
                    <a:pt x="3455435" y="1086963"/>
                    <a:pt x="3645343" y="821672"/>
                  </a:cubicBezTo>
                  <a:cubicBezTo>
                    <a:pt x="3698662" y="747229"/>
                    <a:pt x="3755822" y="674788"/>
                    <a:pt x="3819929" y="606800"/>
                  </a:cubicBezTo>
                  <a:cubicBezTo>
                    <a:pt x="3928365" y="491704"/>
                    <a:pt x="4071940" y="386535"/>
                    <a:pt x="4219683" y="399406"/>
                  </a:cubicBezTo>
                  <a:cubicBezTo>
                    <a:pt x="4375351" y="412970"/>
                    <a:pt x="4479416" y="548006"/>
                    <a:pt x="4530325" y="680140"/>
                  </a:cubicBezTo>
                  <a:cubicBezTo>
                    <a:pt x="4617924" y="907188"/>
                    <a:pt x="4600151" y="1153888"/>
                    <a:pt x="4659559" y="1395031"/>
                  </a:cubicBezTo>
                  <a:cubicBezTo>
                    <a:pt x="4675248" y="1458075"/>
                    <a:pt x="4699395" y="1522794"/>
                    <a:pt x="4731223" y="1584694"/>
                  </a:cubicBezTo>
                  <a:cubicBezTo>
                    <a:pt x="4820948" y="1759239"/>
                    <a:pt x="4973266" y="1910617"/>
                    <a:pt x="5181845" y="1932272"/>
                  </a:cubicBezTo>
                  <a:cubicBezTo>
                    <a:pt x="5420374" y="1956909"/>
                    <a:pt x="5637003" y="1803570"/>
                    <a:pt x="5810731" y="1654356"/>
                  </a:cubicBezTo>
                  <a:cubicBezTo>
                    <a:pt x="5868095" y="1605123"/>
                    <a:pt x="5924029" y="1555235"/>
                    <a:pt x="5979065" y="1505184"/>
                  </a:cubicBezTo>
                  <a:cubicBezTo>
                    <a:pt x="6202149" y="1302202"/>
                    <a:pt x="6408114" y="1095788"/>
                    <a:pt x="6635570" y="910742"/>
                  </a:cubicBezTo>
                  <a:cubicBezTo>
                    <a:pt x="6705600" y="853705"/>
                    <a:pt x="6777592" y="798792"/>
                    <a:pt x="6851586" y="745840"/>
                  </a:cubicBezTo>
                  <a:cubicBezTo>
                    <a:pt x="7157897" y="526882"/>
                    <a:pt x="7500858" y="343675"/>
                    <a:pt x="7871848" y="185596"/>
                  </a:cubicBezTo>
                  <a:cubicBezTo>
                    <a:pt x="7881450" y="181510"/>
                    <a:pt x="7891092" y="177425"/>
                    <a:pt x="7900776" y="173339"/>
                  </a:cubicBezTo>
                  <a:cubicBezTo>
                    <a:pt x="8099713" y="89703"/>
                    <a:pt x="8312011" y="12685"/>
                    <a:pt x="8527536" y="1572"/>
                  </a:cubicBezTo>
                  <a:cubicBezTo>
                    <a:pt x="8724389" y="-8887"/>
                    <a:pt x="8911274" y="34830"/>
                    <a:pt x="9084838" y="73850"/>
                  </a:cubicBezTo>
                </a:path>
              </a:pathLst>
            </a:custGeom>
            <a:noFill/>
            <a:ln w="177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9" name="Graphic 21">
              <a:extLst>
                <a:ext uri="{FF2B5EF4-FFF2-40B4-BE49-F238E27FC236}">
                  <a16:creationId xmlns:a16="http://schemas.microsoft.com/office/drawing/2014/main" id="{FA8EA102-1147-424A-3651-E07C2281D7B0}"/>
                </a:ext>
              </a:extLst>
            </p:cNvPr>
            <p:cNvSpPr/>
            <p:nvPr/>
          </p:nvSpPr>
          <p:spPr>
            <a:xfrm>
              <a:off x="41511" y="1603156"/>
              <a:ext cx="9073478" cy="1992960"/>
            </a:xfrm>
            <a:custGeom>
              <a:avLst/>
              <a:gdLst>
                <a:gd name="connsiteX0" fmla="*/ 0 w 9073478"/>
                <a:gd name="connsiteY0" fmla="*/ 659707 h 1992960"/>
                <a:gd name="connsiteX1" fmla="*/ 550519 w 9073478"/>
                <a:gd name="connsiteY1" fmla="*/ 205531 h 1992960"/>
                <a:gd name="connsiteX2" fmla="*/ 1532785 w 9073478"/>
                <a:gd name="connsiteY2" fmla="*/ 684467 h 1992960"/>
                <a:gd name="connsiteX3" fmla="*/ 1924816 w 9073478"/>
                <a:gd name="connsiteY3" fmla="*/ 1533658 h 1992960"/>
                <a:gd name="connsiteX4" fmla="*/ 2675131 w 9073478"/>
                <a:gd name="connsiteY4" fmla="*/ 1984321 h 1992960"/>
                <a:gd name="connsiteX5" fmla="*/ 3162321 w 9073478"/>
                <a:gd name="connsiteY5" fmla="*/ 1576028 h 1992960"/>
                <a:gd name="connsiteX6" fmla="*/ 3659316 w 9073478"/>
                <a:gd name="connsiteY6" fmla="*/ 807654 h 1992960"/>
                <a:gd name="connsiteX7" fmla="*/ 3833453 w 9073478"/>
                <a:gd name="connsiteY7" fmla="*/ 595356 h 1992960"/>
                <a:gd name="connsiteX8" fmla="*/ 4227650 w 9073478"/>
                <a:gd name="connsiteY8" fmla="*/ 384407 h 1992960"/>
                <a:gd name="connsiteX9" fmla="*/ 4535432 w 9073478"/>
                <a:gd name="connsiteY9" fmla="*/ 647695 h 1992960"/>
                <a:gd name="connsiteX10" fmla="*/ 4675330 w 9073478"/>
                <a:gd name="connsiteY10" fmla="*/ 1328633 h 1992960"/>
                <a:gd name="connsiteX11" fmla="*/ 4749364 w 9073478"/>
                <a:gd name="connsiteY11" fmla="*/ 1510206 h 1992960"/>
                <a:gd name="connsiteX12" fmla="*/ 5199700 w 9073478"/>
                <a:gd name="connsiteY12" fmla="*/ 1843484 h 1992960"/>
                <a:gd name="connsiteX13" fmla="*/ 5825480 w 9073478"/>
                <a:gd name="connsiteY13" fmla="*/ 1575129 h 1992960"/>
                <a:gd name="connsiteX14" fmla="*/ 5993692 w 9073478"/>
                <a:gd name="connsiteY14" fmla="*/ 1432289 h 1992960"/>
                <a:gd name="connsiteX15" fmla="*/ 6647623 w 9073478"/>
                <a:gd name="connsiteY15" fmla="*/ 868573 h 1992960"/>
                <a:gd name="connsiteX16" fmla="*/ 6861923 w 9073478"/>
                <a:gd name="connsiteY16" fmla="*/ 713190 h 1992960"/>
                <a:gd name="connsiteX17" fmla="*/ 7874708 w 9073478"/>
                <a:gd name="connsiteY17" fmla="*/ 183590 h 1992960"/>
                <a:gd name="connsiteX18" fmla="*/ 7903473 w 9073478"/>
                <a:gd name="connsiteY18" fmla="*/ 171823 h 1992960"/>
                <a:gd name="connsiteX19" fmla="*/ 8525370 w 9073478"/>
                <a:gd name="connsiteY19" fmla="*/ 2385 h 1992960"/>
                <a:gd name="connsiteX20" fmla="*/ 9073479 w 9073478"/>
                <a:gd name="connsiteY20" fmla="*/ 62079 h 1992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73478" h="1992960">
                  <a:moveTo>
                    <a:pt x="0" y="659707"/>
                  </a:moveTo>
                  <a:cubicBezTo>
                    <a:pt x="108151" y="438462"/>
                    <a:pt x="311991" y="262650"/>
                    <a:pt x="550519" y="205531"/>
                  </a:cubicBezTo>
                  <a:cubicBezTo>
                    <a:pt x="927434" y="115316"/>
                    <a:pt x="1322938" y="358666"/>
                    <a:pt x="1532785" y="684467"/>
                  </a:cubicBezTo>
                  <a:cubicBezTo>
                    <a:pt x="1701936" y="947143"/>
                    <a:pt x="1768453" y="1263056"/>
                    <a:pt x="1924816" y="1533658"/>
                  </a:cubicBezTo>
                  <a:cubicBezTo>
                    <a:pt x="2081179" y="1804260"/>
                    <a:pt x="2374253" y="2041726"/>
                    <a:pt x="2675131" y="1984321"/>
                  </a:cubicBezTo>
                  <a:cubicBezTo>
                    <a:pt x="2894088" y="1942646"/>
                    <a:pt x="3042811" y="1755762"/>
                    <a:pt x="3162321" y="1576028"/>
                  </a:cubicBezTo>
                  <a:cubicBezTo>
                    <a:pt x="3322075" y="1335783"/>
                    <a:pt x="3468551" y="1068450"/>
                    <a:pt x="3659316" y="807654"/>
                  </a:cubicBezTo>
                  <a:cubicBezTo>
                    <a:pt x="3712881" y="734477"/>
                    <a:pt x="3769918" y="662853"/>
                    <a:pt x="3833453" y="595356"/>
                  </a:cubicBezTo>
                  <a:cubicBezTo>
                    <a:pt x="3941154" y="480872"/>
                    <a:pt x="4082318" y="375091"/>
                    <a:pt x="4227650" y="384407"/>
                  </a:cubicBezTo>
                  <a:cubicBezTo>
                    <a:pt x="4380540" y="394213"/>
                    <a:pt x="4483666" y="522384"/>
                    <a:pt x="4535432" y="647695"/>
                  </a:cubicBezTo>
                  <a:cubicBezTo>
                    <a:pt x="4624584" y="863016"/>
                    <a:pt x="4612204" y="1098031"/>
                    <a:pt x="4675330" y="1328633"/>
                  </a:cubicBezTo>
                  <a:cubicBezTo>
                    <a:pt x="4692041" y="1388898"/>
                    <a:pt x="4716964" y="1450839"/>
                    <a:pt x="4749364" y="1510206"/>
                  </a:cubicBezTo>
                  <a:cubicBezTo>
                    <a:pt x="4840641" y="1677478"/>
                    <a:pt x="4992796" y="1823055"/>
                    <a:pt x="5199700" y="1843484"/>
                  </a:cubicBezTo>
                  <a:cubicBezTo>
                    <a:pt x="5436349" y="1866732"/>
                    <a:pt x="5651875" y="1718336"/>
                    <a:pt x="5825480" y="1575129"/>
                  </a:cubicBezTo>
                  <a:cubicBezTo>
                    <a:pt x="5882804" y="1527856"/>
                    <a:pt x="5938738" y="1480093"/>
                    <a:pt x="5993692" y="1432289"/>
                  </a:cubicBezTo>
                  <a:cubicBezTo>
                    <a:pt x="6216572" y="1238419"/>
                    <a:pt x="6421760" y="1043077"/>
                    <a:pt x="6647623" y="868573"/>
                  </a:cubicBezTo>
                  <a:cubicBezTo>
                    <a:pt x="6717122" y="814763"/>
                    <a:pt x="6788583" y="763037"/>
                    <a:pt x="6861923" y="713190"/>
                  </a:cubicBezTo>
                  <a:cubicBezTo>
                    <a:pt x="7165701" y="507062"/>
                    <a:pt x="7505925" y="335377"/>
                    <a:pt x="7874708" y="183590"/>
                  </a:cubicBezTo>
                  <a:cubicBezTo>
                    <a:pt x="7884269" y="179668"/>
                    <a:pt x="7893871" y="175745"/>
                    <a:pt x="7903473" y="171823"/>
                  </a:cubicBezTo>
                  <a:cubicBezTo>
                    <a:pt x="8101143" y="91374"/>
                    <a:pt x="8312215" y="15623"/>
                    <a:pt x="8525370" y="2385"/>
                  </a:cubicBezTo>
                  <a:cubicBezTo>
                    <a:pt x="8720181" y="-10077"/>
                    <a:pt x="8904368" y="28738"/>
                    <a:pt x="9073479" y="62079"/>
                  </a:cubicBezTo>
                </a:path>
              </a:pathLst>
            </a:custGeom>
            <a:noFill/>
            <a:ln w="17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3" name="Graphic 21">
              <a:extLst>
                <a:ext uri="{FF2B5EF4-FFF2-40B4-BE49-F238E27FC236}">
                  <a16:creationId xmlns:a16="http://schemas.microsoft.com/office/drawing/2014/main" id="{F68A9EF2-855F-D106-AE34-87F85E661C30}"/>
                </a:ext>
              </a:extLst>
            </p:cNvPr>
            <p:cNvSpPr/>
            <p:nvPr/>
          </p:nvSpPr>
          <p:spPr>
            <a:xfrm>
              <a:off x="48294" y="1639704"/>
              <a:ext cx="9062039" cy="1934046"/>
            </a:xfrm>
            <a:custGeom>
              <a:avLst/>
              <a:gdLst>
                <a:gd name="connsiteX0" fmla="*/ 0 w 9062039"/>
                <a:gd name="connsiteY0" fmla="*/ 640443 h 1934046"/>
                <a:gd name="connsiteX1" fmla="*/ 575116 w 9062039"/>
                <a:gd name="connsiteY1" fmla="*/ 170904 h 1934046"/>
                <a:gd name="connsiteX2" fmla="*/ 1575236 w 9062039"/>
                <a:gd name="connsiteY2" fmla="*/ 654416 h 1934046"/>
                <a:gd name="connsiteX3" fmla="*/ 1960771 w 9062039"/>
                <a:gd name="connsiteY3" fmla="*/ 1483423 h 1934046"/>
                <a:gd name="connsiteX4" fmla="*/ 2693435 w 9062039"/>
                <a:gd name="connsiteY4" fmla="*/ 1926282 h 1934046"/>
                <a:gd name="connsiteX5" fmla="*/ 3170084 w 9062039"/>
                <a:gd name="connsiteY5" fmla="*/ 1534822 h 1934046"/>
                <a:gd name="connsiteX6" fmla="*/ 3673371 w 9062039"/>
                <a:gd name="connsiteY6" fmla="*/ 793946 h 1934046"/>
                <a:gd name="connsiteX7" fmla="*/ 3847058 w 9062039"/>
                <a:gd name="connsiteY7" fmla="*/ 584222 h 1934046"/>
                <a:gd name="connsiteX8" fmla="*/ 4235699 w 9062039"/>
                <a:gd name="connsiteY8" fmla="*/ 369759 h 1934046"/>
                <a:gd name="connsiteX9" fmla="*/ 4540621 w 9062039"/>
                <a:gd name="connsiteY9" fmla="*/ 615601 h 1934046"/>
                <a:gd name="connsiteX10" fmla="*/ 4691142 w 9062039"/>
                <a:gd name="connsiteY10" fmla="*/ 1262586 h 1934046"/>
                <a:gd name="connsiteX11" fmla="*/ 4767546 w 9062039"/>
                <a:gd name="connsiteY11" fmla="*/ 1436028 h 1934046"/>
                <a:gd name="connsiteX12" fmla="*/ 5217555 w 9062039"/>
                <a:gd name="connsiteY12" fmla="*/ 1755006 h 1934046"/>
                <a:gd name="connsiteX13" fmla="*/ 5840230 w 9062039"/>
                <a:gd name="connsiteY13" fmla="*/ 1496171 h 1934046"/>
                <a:gd name="connsiteX14" fmla="*/ 6008319 w 9062039"/>
                <a:gd name="connsiteY14" fmla="*/ 1359665 h 1934046"/>
                <a:gd name="connsiteX15" fmla="*/ 6659635 w 9062039"/>
                <a:gd name="connsiteY15" fmla="*/ 826632 h 1934046"/>
                <a:gd name="connsiteX16" fmla="*/ 6872260 w 9062039"/>
                <a:gd name="connsiteY16" fmla="*/ 680810 h 1934046"/>
                <a:gd name="connsiteX17" fmla="*/ 7877528 w 9062039"/>
                <a:gd name="connsiteY17" fmla="*/ 181854 h 1934046"/>
                <a:gd name="connsiteX18" fmla="*/ 7906128 w 9062039"/>
                <a:gd name="connsiteY18" fmla="*/ 170577 h 1934046"/>
                <a:gd name="connsiteX19" fmla="*/ 8523124 w 9062039"/>
                <a:gd name="connsiteY19" fmla="*/ 3468 h 1934046"/>
                <a:gd name="connsiteX20" fmla="*/ 9062039 w 9062039"/>
                <a:gd name="connsiteY20" fmla="*/ 50577 h 19340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62039" h="1934046">
                  <a:moveTo>
                    <a:pt x="0" y="640443"/>
                  </a:moveTo>
                  <a:cubicBezTo>
                    <a:pt x="111338" y="409310"/>
                    <a:pt x="326169" y="228105"/>
                    <a:pt x="575116" y="170904"/>
                  </a:cubicBezTo>
                  <a:cubicBezTo>
                    <a:pt x="958322" y="82855"/>
                    <a:pt x="1360650" y="324979"/>
                    <a:pt x="1575236" y="654416"/>
                  </a:cubicBezTo>
                  <a:cubicBezTo>
                    <a:pt x="1741936" y="910350"/>
                    <a:pt x="1807390" y="1219113"/>
                    <a:pt x="1960771" y="1483423"/>
                  </a:cubicBezTo>
                  <a:cubicBezTo>
                    <a:pt x="2114111" y="1747692"/>
                    <a:pt x="2399912" y="1979888"/>
                    <a:pt x="2693435" y="1926282"/>
                  </a:cubicBezTo>
                  <a:cubicBezTo>
                    <a:pt x="2907040" y="1887345"/>
                    <a:pt x="3051146" y="1706589"/>
                    <a:pt x="3170084" y="1534822"/>
                  </a:cubicBezTo>
                  <a:cubicBezTo>
                    <a:pt x="3329225" y="1304997"/>
                    <a:pt x="3481666" y="1050207"/>
                    <a:pt x="3673371" y="793946"/>
                  </a:cubicBezTo>
                  <a:cubicBezTo>
                    <a:pt x="3727181" y="721995"/>
                    <a:pt x="3784055" y="651270"/>
                    <a:pt x="3847058" y="584222"/>
                  </a:cubicBezTo>
                  <a:cubicBezTo>
                    <a:pt x="3954024" y="470310"/>
                    <a:pt x="4092778" y="363957"/>
                    <a:pt x="4235699" y="369759"/>
                  </a:cubicBezTo>
                  <a:cubicBezTo>
                    <a:pt x="4385811" y="375847"/>
                    <a:pt x="4487996" y="497072"/>
                    <a:pt x="4540621" y="615601"/>
                  </a:cubicBezTo>
                  <a:cubicBezTo>
                    <a:pt x="4631285" y="819196"/>
                    <a:pt x="4624339" y="1042485"/>
                    <a:pt x="4691142" y="1262586"/>
                  </a:cubicBezTo>
                  <a:cubicBezTo>
                    <a:pt x="4708834" y="1320073"/>
                    <a:pt x="4734574" y="1379236"/>
                    <a:pt x="4767546" y="1436028"/>
                  </a:cubicBezTo>
                  <a:cubicBezTo>
                    <a:pt x="4860416" y="1596028"/>
                    <a:pt x="5012408" y="1735803"/>
                    <a:pt x="5217555" y="1755006"/>
                  </a:cubicBezTo>
                  <a:cubicBezTo>
                    <a:pt x="5452325" y="1776824"/>
                    <a:pt x="5666747" y="1633454"/>
                    <a:pt x="5840230" y="1496171"/>
                  </a:cubicBezTo>
                  <a:cubicBezTo>
                    <a:pt x="5897512" y="1450860"/>
                    <a:pt x="5953406" y="1405221"/>
                    <a:pt x="6008319" y="1359665"/>
                  </a:cubicBezTo>
                  <a:cubicBezTo>
                    <a:pt x="6231036" y="1174905"/>
                    <a:pt x="6435407" y="990595"/>
                    <a:pt x="6659635" y="826632"/>
                  </a:cubicBezTo>
                  <a:cubicBezTo>
                    <a:pt x="6728644" y="776091"/>
                    <a:pt x="6799492" y="727552"/>
                    <a:pt x="6872260" y="680810"/>
                  </a:cubicBezTo>
                  <a:cubicBezTo>
                    <a:pt x="7173505" y="487552"/>
                    <a:pt x="7510991" y="327349"/>
                    <a:pt x="7877528" y="181854"/>
                  </a:cubicBezTo>
                  <a:cubicBezTo>
                    <a:pt x="7887048" y="178095"/>
                    <a:pt x="7896567" y="174336"/>
                    <a:pt x="7906128" y="170577"/>
                  </a:cubicBezTo>
                  <a:cubicBezTo>
                    <a:pt x="8102573" y="93355"/>
                    <a:pt x="8312378" y="18830"/>
                    <a:pt x="8523124" y="3468"/>
                  </a:cubicBezTo>
                  <a:cubicBezTo>
                    <a:pt x="8715850" y="-11037"/>
                    <a:pt x="8897382" y="22916"/>
                    <a:pt x="9062039" y="50577"/>
                  </a:cubicBezTo>
                </a:path>
              </a:pathLst>
            </a:custGeom>
            <a:noFill/>
            <a:ln w="166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4" name="Graphic 21">
              <a:extLst>
                <a:ext uri="{FF2B5EF4-FFF2-40B4-BE49-F238E27FC236}">
                  <a16:creationId xmlns:a16="http://schemas.microsoft.com/office/drawing/2014/main" id="{D2C5BC8F-917A-0FB7-F7C9-53F89D6A6AA1}"/>
                </a:ext>
              </a:extLst>
            </p:cNvPr>
            <p:cNvSpPr/>
            <p:nvPr/>
          </p:nvSpPr>
          <p:spPr>
            <a:xfrm>
              <a:off x="55076" y="1676063"/>
              <a:ext cx="9050517" cy="1875387"/>
            </a:xfrm>
            <a:custGeom>
              <a:avLst/>
              <a:gdLst>
                <a:gd name="connsiteX0" fmla="*/ 0 w 9050517"/>
                <a:gd name="connsiteY0" fmla="*/ 621407 h 1875387"/>
                <a:gd name="connsiteX1" fmla="*/ 599753 w 9050517"/>
                <a:gd name="connsiteY1" fmla="*/ 136465 h 1875387"/>
                <a:gd name="connsiteX2" fmla="*/ 1617687 w 9050517"/>
                <a:gd name="connsiteY2" fmla="*/ 624594 h 1875387"/>
                <a:gd name="connsiteX3" fmla="*/ 1996685 w 9050517"/>
                <a:gd name="connsiteY3" fmla="*/ 1433417 h 1875387"/>
                <a:gd name="connsiteX4" fmla="*/ 2711699 w 9050517"/>
                <a:gd name="connsiteY4" fmla="*/ 1868473 h 1875387"/>
                <a:gd name="connsiteX5" fmla="*/ 3177806 w 9050517"/>
                <a:gd name="connsiteY5" fmla="*/ 1493846 h 1875387"/>
                <a:gd name="connsiteX6" fmla="*/ 3687345 w 9050517"/>
                <a:gd name="connsiteY6" fmla="*/ 780467 h 1875387"/>
                <a:gd name="connsiteX7" fmla="*/ 3860541 w 9050517"/>
                <a:gd name="connsiteY7" fmla="*/ 573358 h 1875387"/>
                <a:gd name="connsiteX8" fmla="*/ 4243625 w 9050517"/>
                <a:gd name="connsiteY8" fmla="*/ 355341 h 1875387"/>
                <a:gd name="connsiteX9" fmla="*/ 4545688 w 9050517"/>
                <a:gd name="connsiteY9" fmla="*/ 583736 h 1875387"/>
                <a:gd name="connsiteX10" fmla="*/ 4706831 w 9050517"/>
                <a:gd name="connsiteY10" fmla="*/ 1196768 h 1875387"/>
                <a:gd name="connsiteX11" fmla="*/ 4785605 w 9050517"/>
                <a:gd name="connsiteY11" fmla="*/ 1362120 h 1875387"/>
                <a:gd name="connsiteX12" fmla="*/ 5235287 w 9050517"/>
                <a:gd name="connsiteY12" fmla="*/ 1666798 h 1875387"/>
                <a:gd name="connsiteX13" fmla="*/ 5854857 w 9050517"/>
                <a:gd name="connsiteY13" fmla="*/ 1417483 h 1875387"/>
                <a:gd name="connsiteX14" fmla="*/ 6022864 w 9050517"/>
                <a:gd name="connsiteY14" fmla="*/ 1287310 h 1875387"/>
                <a:gd name="connsiteX15" fmla="*/ 6671606 w 9050517"/>
                <a:gd name="connsiteY15" fmla="*/ 785002 h 1875387"/>
                <a:gd name="connsiteX16" fmla="*/ 6882515 w 9050517"/>
                <a:gd name="connsiteY16" fmla="*/ 648700 h 1875387"/>
                <a:gd name="connsiteX17" fmla="*/ 7880265 w 9050517"/>
                <a:gd name="connsiteY17" fmla="*/ 180387 h 1875387"/>
                <a:gd name="connsiteX18" fmla="*/ 7908702 w 9050517"/>
                <a:gd name="connsiteY18" fmla="*/ 169601 h 1875387"/>
                <a:gd name="connsiteX19" fmla="*/ 8520794 w 9050517"/>
                <a:gd name="connsiteY19" fmla="*/ 4861 h 1875387"/>
                <a:gd name="connsiteX20" fmla="*/ 9050518 w 9050517"/>
                <a:gd name="connsiteY20" fmla="*/ 39386 h 1875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50517" h="1875387">
                  <a:moveTo>
                    <a:pt x="0" y="621407"/>
                  </a:moveTo>
                  <a:cubicBezTo>
                    <a:pt x="114484" y="380427"/>
                    <a:pt x="340346" y="193748"/>
                    <a:pt x="599753" y="136465"/>
                  </a:cubicBezTo>
                  <a:cubicBezTo>
                    <a:pt x="989252" y="50459"/>
                    <a:pt x="1398362" y="291480"/>
                    <a:pt x="1617687" y="624594"/>
                  </a:cubicBezTo>
                  <a:cubicBezTo>
                    <a:pt x="1781813" y="873868"/>
                    <a:pt x="1846328" y="1175400"/>
                    <a:pt x="1996685" y="1433417"/>
                  </a:cubicBezTo>
                  <a:cubicBezTo>
                    <a:pt x="2147042" y="1691394"/>
                    <a:pt x="2425571" y="1918278"/>
                    <a:pt x="2711699" y="1868473"/>
                  </a:cubicBezTo>
                  <a:cubicBezTo>
                    <a:pt x="2919911" y="1832272"/>
                    <a:pt x="3059522" y="1657564"/>
                    <a:pt x="3177806" y="1493846"/>
                  </a:cubicBezTo>
                  <a:cubicBezTo>
                    <a:pt x="3336416" y="1274358"/>
                    <a:pt x="3494781" y="1032234"/>
                    <a:pt x="3687345" y="780467"/>
                  </a:cubicBezTo>
                  <a:cubicBezTo>
                    <a:pt x="3741441" y="709783"/>
                    <a:pt x="3798111" y="639875"/>
                    <a:pt x="3860541" y="573358"/>
                  </a:cubicBezTo>
                  <a:cubicBezTo>
                    <a:pt x="3966772" y="460059"/>
                    <a:pt x="4103074" y="353093"/>
                    <a:pt x="4243625" y="355341"/>
                  </a:cubicBezTo>
                  <a:cubicBezTo>
                    <a:pt x="4390959" y="357710"/>
                    <a:pt x="4492164" y="472031"/>
                    <a:pt x="4545688" y="583736"/>
                  </a:cubicBezTo>
                  <a:cubicBezTo>
                    <a:pt x="4637904" y="775605"/>
                    <a:pt x="4635861" y="987372"/>
                    <a:pt x="4706831" y="1196768"/>
                  </a:cubicBezTo>
                  <a:cubicBezTo>
                    <a:pt x="4725381" y="1251518"/>
                    <a:pt x="4752061" y="1307902"/>
                    <a:pt x="4785605" y="1362120"/>
                  </a:cubicBezTo>
                  <a:cubicBezTo>
                    <a:pt x="4880028" y="1514847"/>
                    <a:pt x="5031856" y="1648780"/>
                    <a:pt x="5235287" y="1666798"/>
                  </a:cubicBezTo>
                  <a:cubicBezTo>
                    <a:pt x="5468177" y="1687227"/>
                    <a:pt x="5681456" y="1548800"/>
                    <a:pt x="5854857" y="1417483"/>
                  </a:cubicBezTo>
                  <a:cubicBezTo>
                    <a:pt x="5912099" y="1374133"/>
                    <a:pt x="5967993" y="1330619"/>
                    <a:pt x="6022864" y="1287310"/>
                  </a:cubicBezTo>
                  <a:cubicBezTo>
                    <a:pt x="6245377" y="1111661"/>
                    <a:pt x="6448972" y="938424"/>
                    <a:pt x="6671606" y="785002"/>
                  </a:cubicBezTo>
                  <a:cubicBezTo>
                    <a:pt x="6740125" y="737689"/>
                    <a:pt x="6810401" y="692337"/>
                    <a:pt x="6882515" y="648700"/>
                  </a:cubicBezTo>
                  <a:cubicBezTo>
                    <a:pt x="7181227" y="468272"/>
                    <a:pt x="7515976" y="319590"/>
                    <a:pt x="7880265" y="180387"/>
                  </a:cubicBezTo>
                  <a:cubicBezTo>
                    <a:pt x="7889703" y="176792"/>
                    <a:pt x="7899183" y="173196"/>
                    <a:pt x="7908702" y="169601"/>
                  </a:cubicBezTo>
                  <a:cubicBezTo>
                    <a:pt x="8103881" y="95566"/>
                    <a:pt x="8312460" y="22308"/>
                    <a:pt x="8520794" y="4861"/>
                  </a:cubicBezTo>
                  <a:cubicBezTo>
                    <a:pt x="8711479" y="-11645"/>
                    <a:pt x="8890313" y="17405"/>
                    <a:pt x="9050518" y="39386"/>
                  </a:cubicBezTo>
                </a:path>
              </a:pathLst>
            </a:custGeom>
            <a:noFill/>
            <a:ln w="161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5" name="Graphic 21">
              <a:extLst>
                <a:ext uri="{FF2B5EF4-FFF2-40B4-BE49-F238E27FC236}">
                  <a16:creationId xmlns:a16="http://schemas.microsoft.com/office/drawing/2014/main" id="{F6CCAF88-AC7E-ACE1-51FD-EAECAE511C04}"/>
                </a:ext>
              </a:extLst>
            </p:cNvPr>
            <p:cNvSpPr/>
            <p:nvPr/>
          </p:nvSpPr>
          <p:spPr>
            <a:xfrm>
              <a:off x="61818" y="1711757"/>
              <a:ext cx="9039117" cy="1817349"/>
            </a:xfrm>
            <a:custGeom>
              <a:avLst/>
              <a:gdLst>
                <a:gd name="connsiteX0" fmla="*/ 0 w 9039117"/>
                <a:gd name="connsiteY0" fmla="*/ 603038 h 1817349"/>
                <a:gd name="connsiteX1" fmla="*/ 624350 w 9039117"/>
                <a:gd name="connsiteY1" fmla="*/ 102692 h 1817349"/>
                <a:gd name="connsiteX2" fmla="*/ 1660139 w 9039117"/>
                <a:gd name="connsiteY2" fmla="*/ 595397 h 1817349"/>
                <a:gd name="connsiteX3" fmla="*/ 2032640 w 9039117"/>
                <a:gd name="connsiteY3" fmla="*/ 1384037 h 1817349"/>
                <a:gd name="connsiteX4" fmla="*/ 2729962 w 9039117"/>
                <a:gd name="connsiteY4" fmla="*/ 1811247 h 1817349"/>
                <a:gd name="connsiteX5" fmla="*/ 3185569 w 9039117"/>
                <a:gd name="connsiteY5" fmla="*/ 1453454 h 1817349"/>
                <a:gd name="connsiteX6" fmla="*/ 3701400 w 9039117"/>
                <a:gd name="connsiteY6" fmla="*/ 767531 h 1817349"/>
                <a:gd name="connsiteX7" fmla="*/ 3874147 w 9039117"/>
                <a:gd name="connsiteY7" fmla="*/ 562997 h 1817349"/>
                <a:gd name="connsiteX8" fmla="*/ 4251674 w 9039117"/>
                <a:gd name="connsiteY8" fmla="*/ 341465 h 1817349"/>
                <a:gd name="connsiteX9" fmla="*/ 4550877 w 9039117"/>
                <a:gd name="connsiteY9" fmla="*/ 552415 h 1817349"/>
                <a:gd name="connsiteX10" fmla="*/ 4722643 w 9039117"/>
                <a:gd name="connsiteY10" fmla="*/ 1131494 h 1817349"/>
                <a:gd name="connsiteX11" fmla="*/ 4803787 w 9039117"/>
                <a:gd name="connsiteY11" fmla="*/ 1288715 h 1817349"/>
                <a:gd name="connsiteX12" fmla="*/ 5253142 w 9039117"/>
                <a:gd name="connsiteY12" fmla="*/ 1579051 h 1817349"/>
                <a:gd name="connsiteX13" fmla="*/ 5869606 w 9039117"/>
                <a:gd name="connsiteY13" fmla="*/ 1339297 h 1817349"/>
                <a:gd name="connsiteX14" fmla="*/ 6037492 w 9039117"/>
                <a:gd name="connsiteY14" fmla="*/ 1215457 h 1817349"/>
                <a:gd name="connsiteX15" fmla="*/ 6683659 w 9039117"/>
                <a:gd name="connsiteY15" fmla="*/ 743875 h 1817349"/>
                <a:gd name="connsiteX16" fmla="*/ 6892893 w 9039117"/>
                <a:gd name="connsiteY16" fmla="*/ 617093 h 1817349"/>
                <a:gd name="connsiteX17" fmla="*/ 7883125 w 9039117"/>
                <a:gd name="connsiteY17" fmla="*/ 179423 h 1817349"/>
                <a:gd name="connsiteX18" fmla="*/ 7911358 w 9039117"/>
                <a:gd name="connsiteY18" fmla="*/ 169086 h 1817349"/>
                <a:gd name="connsiteX19" fmla="*/ 8518588 w 9039117"/>
                <a:gd name="connsiteY19" fmla="*/ 6675 h 1817349"/>
                <a:gd name="connsiteX20" fmla="*/ 9039118 w 9039117"/>
                <a:gd name="connsiteY20" fmla="*/ 28616 h 1817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39117" h="1817349">
                  <a:moveTo>
                    <a:pt x="0" y="603038"/>
                  </a:moveTo>
                  <a:cubicBezTo>
                    <a:pt x="117671" y="352211"/>
                    <a:pt x="354524" y="159974"/>
                    <a:pt x="624350" y="102692"/>
                  </a:cubicBezTo>
                  <a:cubicBezTo>
                    <a:pt x="1020099" y="18688"/>
                    <a:pt x="1436033" y="258687"/>
                    <a:pt x="1660139" y="595397"/>
                  </a:cubicBezTo>
                  <a:cubicBezTo>
                    <a:pt x="1821609" y="838052"/>
                    <a:pt x="1885266" y="1132352"/>
                    <a:pt x="2032640" y="1384037"/>
                  </a:cubicBezTo>
                  <a:cubicBezTo>
                    <a:pt x="2179974" y="1635721"/>
                    <a:pt x="2451230" y="1857294"/>
                    <a:pt x="2729962" y="1811247"/>
                  </a:cubicBezTo>
                  <a:cubicBezTo>
                    <a:pt x="2932822" y="1777825"/>
                    <a:pt x="3067939" y="1609082"/>
                    <a:pt x="3185569" y="1453454"/>
                  </a:cubicBezTo>
                  <a:cubicBezTo>
                    <a:pt x="3343730" y="1244180"/>
                    <a:pt x="3507897" y="1014804"/>
                    <a:pt x="3701400" y="767531"/>
                  </a:cubicBezTo>
                  <a:cubicBezTo>
                    <a:pt x="3755741" y="698114"/>
                    <a:pt x="3812288" y="629023"/>
                    <a:pt x="3874147" y="562997"/>
                  </a:cubicBezTo>
                  <a:cubicBezTo>
                    <a:pt x="3979683" y="450270"/>
                    <a:pt x="4113533" y="339913"/>
                    <a:pt x="4251674" y="341465"/>
                  </a:cubicBezTo>
                  <a:cubicBezTo>
                    <a:pt x="4396189" y="343100"/>
                    <a:pt x="4496495" y="447532"/>
                    <a:pt x="4550877" y="552415"/>
                  </a:cubicBezTo>
                  <a:cubicBezTo>
                    <a:pt x="4644605" y="732557"/>
                    <a:pt x="4647914" y="932679"/>
                    <a:pt x="4722643" y="1131494"/>
                  </a:cubicBezTo>
                  <a:cubicBezTo>
                    <a:pt x="4742174" y="1183506"/>
                    <a:pt x="4769712" y="1237071"/>
                    <a:pt x="4803787" y="1288715"/>
                  </a:cubicBezTo>
                  <a:cubicBezTo>
                    <a:pt x="4899762" y="1434169"/>
                    <a:pt x="5051427" y="1562300"/>
                    <a:pt x="5253142" y="1579051"/>
                  </a:cubicBezTo>
                  <a:cubicBezTo>
                    <a:pt x="5484153" y="1598091"/>
                    <a:pt x="5696328" y="1464608"/>
                    <a:pt x="5869606" y="1339297"/>
                  </a:cubicBezTo>
                  <a:cubicBezTo>
                    <a:pt x="5926808" y="1297949"/>
                    <a:pt x="5982660" y="1256519"/>
                    <a:pt x="6037492" y="1215457"/>
                  </a:cubicBezTo>
                  <a:cubicBezTo>
                    <a:pt x="6259799" y="1048920"/>
                    <a:pt x="6462577" y="886714"/>
                    <a:pt x="6683659" y="743875"/>
                  </a:cubicBezTo>
                  <a:cubicBezTo>
                    <a:pt x="6751688" y="699830"/>
                    <a:pt x="6821392" y="657665"/>
                    <a:pt x="6892893" y="617093"/>
                  </a:cubicBezTo>
                  <a:cubicBezTo>
                    <a:pt x="7189031" y="449493"/>
                    <a:pt x="7521083" y="312334"/>
                    <a:pt x="7883125" y="179423"/>
                  </a:cubicBezTo>
                  <a:cubicBezTo>
                    <a:pt x="7892522" y="175991"/>
                    <a:pt x="7901920" y="172518"/>
                    <a:pt x="7911358" y="169086"/>
                  </a:cubicBezTo>
                  <a:cubicBezTo>
                    <a:pt x="8105311" y="98279"/>
                    <a:pt x="8312664" y="26246"/>
                    <a:pt x="8518588" y="6675"/>
                  </a:cubicBezTo>
                  <a:cubicBezTo>
                    <a:pt x="8707229" y="-11833"/>
                    <a:pt x="8883368" y="12314"/>
                    <a:pt x="9039118" y="28616"/>
                  </a:cubicBezTo>
                </a:path>
              </a:pathLst>
            </a:custGeom>
            <a:noFill/>
            <a:ln w="155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6" name="Graphic 21">
              <a:extLst>
                <a:ext uri="{FF2B5EF4-FFF2-40B4-BE49-F238E27FC236}">
                  <a16:creationId xmlns:a16="http://schemas.microsoft.com/office/drawing/2014/main" id="{E1A0C3EF-6A4D-E3B6-D7CE-04410B417304}"/>
                </a:ext>
              </a:extLst>
            </p:cNvPr>
            <p:cNvSpPr/>
            <p:nvPr/>
          </p:nvSpPr>
          <p:spPr>
            <a:xfrm>
              <a:off x="68600" y="1747122"/>
              <a:ext cx="9027718" cy="1759700"/>
            </a:xfrm>
            <a:custGeom>
              <a:avLst/>
              <a:gdLst>
                <a:gd name="connsiteX0" fmla="*/ 0 w 9027718"/>
                <a:gd name="connsiteY0" fmla="*/ 584955 h 1759700"/>
                <a:gd name="connsiteX1" fmla="*/ 648987 w 9027718"/>
                <a:gd name="connsiteY1" fmla="*/ 69246 h 1759700"/>
                <a:gd name="connsiteX2" fmla="*/ 1702590 w 9027718"/>
                <a:gd name="connsiteY2" fmla="*/ 566528 h 1759700"/>
                <a:gd name="connsiteX3" fmla="*/ 2068554 w 9027718"/>
                <a:gd name="connsiteY3" fmla="*/ 1334984 h 1759700"/>
                <a:gd name="connsiteX4" fmla="*/ 2748226 w 9027718"/>
                <a:gd name="connsiteY4" fmla="*/ 1754390 h 1759700"/>
                <a:gd name="connsiteX5" fmla="*/ 3193291 w 9027718"/>
                <a:gd name="connsiteY5" fmla="*/ 1413431 h 1759700"/>
                <a:gd name="connsiteX6" fmla="*/ 3715414 w 9027718"/>
                <a:gd name="connsiteY6" fmla="*/ 755006 h 1759700"/>
                <a:gd name="connsiteX7" fmla="*/ 3887712 w 9027718"/>
                <a:gd name="connsiteY7" fmla="*/ 553086 h 1759700"/>
                <a:gd name="connsiteX8" fmla="*/ 4259682 w 9027718"/>
                <a:gd name="connsiteY8" fmla="*/ 328000 h 1759700"/>
                <a:gd name="connsiteX9" fmla="*/ 4556025 w 9027718"/>
                <a:gd name="connsiteY9" fmla="*/ 521503 h 1759700"/>
                <a:gd name="connsiteX10" fmla="*/ 4738415 w 9027718"/>
                <a:gd name="connsiteY10" fmla="*/ 1066670 h 1759700"/>
                <a:gd name="connsiteX11" fmla="*/ 4821928 w 9027718"/>
                <a:gd name="connsiteY11" fmla="*/ 1215801 h 1759700"/>
                <a:gd name="connsiteX12" fmla="*/ 5270997 w 9027718"/>
                <a:gd name="connsiteY12" fmla="*/ 1491837 h 1759700"/>
                <a:gd name="connsiteX13" fmla="*/ 5884356 w 9027718"/>
                <a:gd name="connsiteY13" fmla="*/ 1261603 h 1759700"/>
                <a:gd name="connsiteX14" fmla="*/ 6052160 w 9027718"/>
                <a:gd name="connsiteY14" fmla="*/ 1144096 h 1759700"/>
                <a:gd name="connsiteX15" fmla="*/ 6695753 w 9027718"/>
                <a:gd name="connsiteY15" fmla="*/ 703239 h 1759700"/>
                <a:gd name="connsiteX16" fmla="*/ 6903271 w 9027718"/>
                <a:gd name="connsiteY16" fmla="*/ 586017 h 1759700"/>
                <a:gd name="connsiteX17" fmla="*/ 7885985 w 9027718"/>
                <a:gd name="connsiteY17" fmla="*/ 178991 h 1759700"/>
                <a:gd name="connsiteX18" fmla="*/ 7914055 w 9027718"/>
                <a:gd name="connsiteY18" fmla="*/ 169144 h 1759700"/>
                <a:gd name="connsiteX19" fmla="*/ 8516381 w 9027718"/>
                <a:gd name="connsiteY19" fmla="*/ 9063 h 1759700"/>
                <a:gd name="connsiteX20" fmla="*/ 9027719 w 9027718"/>
                <a:gd name="connsiteY20" fmla="*/ 18419 h 1759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27718" h="1759700">
                  <a:moveTo>
                    <a:pt x="0" y="584955"/>
                  </a:moveTo>
                  <a:cubicBezTo>
                    <a:pt x="120817" y="324241"/>
                    <a:pt x="368702" y="126488"/>
                    <a:pt x="648987" y="69246"/>
                  </a:cubicBezTo>
                  <a:cubicBezTo>
                    <a:pt x="1050947" y="-12837"/>
                    <a:pt x="1473663" y="226182"/>
                    <a:pt x="1702590" y="566528"/>
                  </a:cubicBezTo>
                  <a:cubicBezTo>
                    <a:pt x="1861364" y="802605"/>
                    <a:pt x="1924244" y="1089591"/>
                    <a:pt x="2068554" y="1334984"/>
                  </a:cubicBezTo>
                  <a:cubicBezTo>
                    <a:pt x="2212865" y="1580335"/>
                    <a:pt x="2476847" y="1796637"/>
                    <a:pt x="2748226" y="1754390"/>
                  </a:cubicBezTo>
                  <a:cubicBezTo>
                    <a:pt x="2945733" y="1723706"/>
                    <a:pt x="3076396" y="1560969"/>
                    <a:pt x="3193291" y="1413431"/>
                  </a:cubicBezTo>
                  <a:cubicBezTo>
                    <a:pt x="3351125" y="1214289"/>
                    <a:pt x="3521012" y="997743"/>
                    <a:pt x="3715414" y="755006"/>
                  </a:cubicBezTo>
                  <a:cubicBezTo>
                    <a:pt x="3770000" y="686855"/>
                    <a:pt x="3826384" y="618622"/>
                    <a:pt x="3887712" y="553086"/>
                  </a:cubicBezTo>
                  <a:cubicBezTo>
                    <a:pt x="3992512" y="440972"/>
                    <a:pt x="4123911" y="332862"/>
                    <a:pt x="4259682" y="328000"/>
                  </a:cubicBezTo>
                  <a:cubicBezTo>
                    <a:pt x="4401378" y="322933"/>
                    <a:pt x="4500744" y="423403"/>
                    <a:pt x="4556025" y="521503"/>
                  </a:cubicBezTo>
                  <a:cubicBezTo>
                    <a:pt x="4651305" y="689919"/>
                    <a:pt x="4659967" y="878397"/>
                    <a:pt x="4738415" y="1066670"/>
                  </a:cubicBezTo>
                  <a:cubicBezTo>
                    <a:pt x="4758925" y="1115904"/>
                    <a:pt x="4787280" y="1166690"/>
                    <a:pt x="4821928" y="1215801"/>
                  </a:cubicBezTo>
                  <a:cubicBezTo>
                    <a:pt x="4919456" y="1353983"/>
                    <a:pt x="5070998" y="1476311"/>
                    <a:pt x="5270997" y="1491837"/>
                  </a:cubicBezTo>
                  <a:cubicBezTo>
                    <a:pt x="5500128" y="1509447"/>
                    <a:pt x="5711200" y="1380990"/>
                    <a:pt x="5884356" y="1261603"/>
                  </a:cubicBezTo>
                  <a:cubicBezTo>
                    <a:pt x="5941516" y="1222216"/>
                    <a:pt x="5997369" y="1182911"/>
                    <a:pt x="6052160" y="1144096"/>
                  </a:cubicBezTo>
                  <a:cubicBezTo>
                    <a:pt x="6274263" y="986670"/>
                    <a:pt x="6476265" y="835537"/>
                    <a:pt x="6695753" y="703239"/>
                  </a:cubicBezTo>
                  <a:cubicBezTo>
                    <a:pt x="6763251" y="662422"/>
                    <a:pt x="6832423" y="623443"/>
                    <a:pt x="6903271" y="586017"/>
                  </a:cubicBezTo>
                  <a:cubicBezTo>
                    <a:pt x="7196876" y="431288"/>
                    <a:pt x="7526149" y="305610"/>
                    <a:pt x="7885985" y="178991"/>
                  </a:cubicBezTo>
                  <a:cubicBezTo>
                    <a:pt x="7895301" y="175722"/>
                    <a:pt x="7904657" y="172413"/>
                    <a:pt x="7914055" y="169144"/>
                  </a:cubicBezTo>
                  <a:cubicBezTo>
                    <a:pt x="8106782" y="101524"/>
                    <a:pt x="8312869" y="30758"/>
                    <a:pt x="8516381" y="9063"/>
                  </a:cubicBezTo>
                  <a:cubicBezTo>
                    <a:pt x="8702939" y="-11448"/>
                    <a:pt x="8876381" y="7796"/>
                    <a:pt x="9027719" y="18419"/>
                  </a:cubicBezTo>
                </a:path>
              </a:pathLst>
            </a:custGeom>
            <a:noFill/>
            <a:ln w="150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7" name="Graphic 21">
              <a:extLst>
                <a:ext uri="{FF2B5EF4-FFF2-40B4-BE49-F238E27FC236}">
                  <a16:creationId xmlns:a16="http://schemas.microsoft.com/office/drawing/2014/main" id="{8144F207-33DA-4139-C9D2-A85AC7AE40DE}"/>
                </a:ext>
              </a:extLst>
            </p:cNvPr>
            <p:cNvSpPr/>
            <p:nvPr/>
          </p:nvSpPr>
          <p:spPr>
            <a:xfrm>
              <a:off x="75382" y="1781545"/>
              <a:ext cx="9016277" cy="1703036"/>
            </a:xfrm>
            <a:custGeom>
              <a:avLst/>
              <a:gdLst>
                <a:gd name="connsiteX0" fmla="*/ 0 w 9016277"/>
                <a:gd name="connsiteY0" fmla="*/ 567856 h 1703036"/>
                <a:gd name="connsiteX1" fmla="*/ 673624 w 9016277"/>
                <a:gd name="connsiteY1" fmla="*/ 36744 h 1703036"/>
                <a:gd name="connsiteX2" fmla="*/ 1745041 w 9016277"/>
                <a:gd name="connsiteY2" fmla="*/ 538642 h 1703036"/>
                <a:gd name="connsiteX3" fmla="*/ 2104509 w 9016277"/>
                <a:gd name="connsiteY3" fmla="*/ 1286914 h 1703036"/>
                <a:gd name="connsiteX4" fmla="*/ 2766530 w 9016277"/>
                <a:gd name="connsiteY4" fmla="*/ 1698476 h 1703036"/>
                <a:gd name="connsiteX5" fmla="*/ 3201095 w 9016277"/>
                <a:gd name="connsiteY5" fmla="*/ 1374350 h 1703036"/>
                <a:gd name="connsiteX6" fmla="*/ 3729469 w 9016277"/>
                <a:gd name="connsiteY6" fmla="*/ 743422 h 1703036"/>
                <a:gd name="connsiteX7" fmla="*/ 3901317 w 9016277"/>
                <a:gd name="connsiteY7" fmla="*/ 544076 h 1703036"/>
                <a:gd name="connsiteX8" fmla="*/ 4267731 w 9016277"/>
                <a:gd name="connsiteY8" fmla="*/ 315476 h 1703036"/>
                <a:gd name="connsiteX9" fmla="*/ 4561214 w 9016277"/>
                <a:gd name="connsiteY9" fmla="*/ 491533 h 1703036"/>
                <a:gd name="connsiteX10" fmla="*/ 4754227 w 9016277"/>
                <a:gd name="connsiteY10" fmla="*/ 1002747 h 1703036"/>
                <a:gd name="connsiteX11" fmla="*/ 4840110 w 9016277"/>
                <a:gd name="connsiteY11" fmla="*/ 1143748 h 1703036"/>
                <a:gd name="connsiteX12" fmla="*/ 5288852 w 9016277"/>
                <a:gd name="connsiteY12" fmla="*/ 1405484 h 1703036"/>
                <a:gd name="connsiteX13" fmla="*/ 5899106 w 9016277"/>
                <a:gd name="connsiteY13" fmla="*/ 1184810 h 1703036"/>
                <a:gd name="connsiteX14" fmla="*/ 6066787 w 9016277"/>
                <a:gd name="connsiteY14" fmla="*/ 1073636 h 1703036"/>
                <a:gd name="connsiteX15" fmla="*/ 6707766 w 9016277"/>
                <a:gd name="connsiteY15" fmla="*/ 663463 h 1703036"/>
                <a:gd name="connsiteX16" fmla="*/ 6913608 w 9016277"/>
                <a:gd name="connsiteY16" fmla="*/ 555762 h 1703036"/>
                <a:gd name="connsiteX17" fmla="*/ 7888804 w 9016277"/>
                <a:gd name="connsiteY17" fmla="*/ 179419 h 1703036"/>
                <a:gd name="connsiteX18" fmla="*/ 7916710 w 9016277"/>
                <a:gd name="connsiteY18" fmla="*/ 170063 h 1703036"/>
                <a:gd name="connsiteX19" fmla="*/ 8514176 w 9016277"/>
                <a:gd name="connsiteY19" fmla="*/ 12311 h 1703036"/>
                <a:gd name="connsiteX20" fmla="*/ 9016278 w 9016277"/>
                <a:gd name="connsiteY20" fmla="*/ 9083 h 1703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16277" h="1703036">
                  <a:moveTo>
                    <a:pt x="0" y="567856"/>
                  </a:moveTo>
                  <a:cubicBezTo>
                    <a:pt x="124004" y="297295"/>
                    <a:pt x="382839" y="93945"/>
                    <a:pt x="673624" y="36744"/>
                  </a:cubicBezTo>
                  <a:cubicBezTo>
                    <a:pt x="1081795" y="-43501"/>
                    <a:pt x="1511252" y="194659"/>
                    <a:pt x="1745041" y="538642"/>
                  </a:cubicBezTo>
                  <a:cubicBezTo>
                    <a:pt x="1901037" y="768141"/>
                    <a:pt x="1963182" y="1047813"/>
                    <a:pt x="2104509" y="1286914"/>
                  </a:cubicBezTo>
                  <a:cubicBezTo>
                    <a:pt x="2245837" y="1525974"/>
                    <a:pt x="2502547" y="1736964"/>
                    <a:pt x="2766530" y="1698476"/>
                  </a:cubicBezTo>
                  <a:cubicBezTo>
                    <a:pt x="2958685" y="1670570"/>
                    <a:pt x="3084977" y="1513716"/>
                    <a:pt x="3201095" y="1374350"/>
                  </a:cubicBezTo>
                  <a:cubicBezTo>
                    <a:pt x="3358684" y="1185219"/>
                    <a:pt x="3534168" y="981664"/>
                    <a:pt x="3729469" y="743422"/>
                  </a:cubicBezTo>
                  <a:cubicBezTo>
                    <a:pt x="3784300" y="676538"/>
                    <a:pt x="3840521" y="609122"/>
                    <a:pt x="3901317" y="544076"/>
                  </a:cubicBezTo>
                  <a:cubicBezTo>
                    <a:pt x="4005383" y="432534"/>
                    <a:pt x="4134289" y="323893"/>
                    <a:pt x="4267731" y="315476"/>
                  </a:cubicBezTo>
                  <a:cubicBezTo>
                    <a:pt x="4406607" y="306733"/>
                    <a:pt x="4505075" y="400256"/>
                    <a:pt x="4561214" y="491533"/>
                  </a:cubicBezTo>
                  <a:cubicBezTo>
                    <a:pt x="4658006" y="648223"/>
                    <a:pt x="4672021" y="825056"/>
                    <a:pt x="4754227" y="1002747"/>
                  </a:cubicBezTo>
                  <a:cubicBezTo>
                    <a:pt x="4775718" y="1049244"/>
                    <a:pt x="4804890" y="1097211"/>
                    <a:pt x="4840110" y="1143748"/>
                  </a:cubicBezTo>
                  <a:cubicBezTo>
                    <a:pt x="4939190" y="1274616"/>
                    <a:pt x="5090569" y="1391183"/>
                    <a:pt x="5288852" y="1405484"/>
                  </a:cubicBezTo>
                  <a:cubicBezTo>
                    <a:pt x="5516104" y="1421704"/>
                    <a:pt x="5726073" y="1298191"/>
                    <a:pt x="5899106" y="1184810"/>
                  </a:cubicBezTo>
                  <a:cubicBezTo>
                    <a:pt x="5956266" y="1147384"/>
                    <a:pt x="6012037" y="1110204"/>
                    <a:pt x="6066787" y="1073636"/>
                  </a:cubicBezTo>
                  <a:cubicBezTo>
                    <a:pt x="6288686" y="925281"/>
                    <a:pt x="6489911" y="785220"/>
                    <a:pt x="6707766" y="663463"/>
                  </a:cubicBezTo>
                  <a:cubicBezTo>
                    <a:pt x="6774773" y="625874"/>
                    <a:pt x="6843332" y="590123"/>
                    <a:pt x="6913608" y="555762"/>
                  </a:cubicBezTo>
                  <a:cubicBezTo>
                    <a:pt x="7204680" y="413862"/>
                    <a:pt x="7531216" y="299705"/>
                    <a:pt x="7888804" y="179419"/>
                  </a:cubicBezTo>
                  <a:cubicBezTo>
                    <a:pt x="7898079" y="176314"/>
                    <a:pt x="7907395" y="173168"/>
                    <a:pt x="7916710" y="170063"/>
                  </a:cubicBezTo>
                  <a:cubicBezTo>
                    <a:pt x="8108171" y="105630"/>
                    <a:pt x="8313032" y="36131"/>
                    <a:pt x="8514176" y="12311"/>
                  </a:cubicBezTo>
                  <a:cubicBezTo>
                    <a:pt x="8698689" y="-10243"/>
                    <a:pt x="8869435" y="4139"/>
                    <a:pt x="9016278" y="9083"/>
                  </a:cubicBezTo>
                </a:path>
              </a:pathLst>
            </a:custGeom>
            <a:noFill/>
            <a:ln w="145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8" name="Graphic 21">
              <a:extLst>
                <a:ext uri="{FF2B5EF4-FFF2-40B4-BE49-F238E27FC236}">
                  <a16:creationId xmlns:a16="http://schemas.microsoft.com/office/drawing/2014/main" id="{322E652E-6F5A-D596-E0E4-5AB48E956B73}"/>
                </a:ext>
              </a:extLst>
            </p:cNvPr>
            <p:cNvSpPr/>
            <p:nvPr/>
          </p:nvSpPr>
          <p:spPr>
            <a:xfrm>
              <a:off x="82124" y="1805162"/>
              <a:ext cx="9004797" cy="1657214"/>
            </a:xfrm>
            <a:custGeom>
              <a:avLst/>
              <a:gdLst>
                <a:gd name="connsiteX0" fmla="*/ 0 w 9004797"/>
                <a:gd name="connsiteY0" fmla="*/ 561522 h 1657214"/>
                <a:gd name="connsiteX1" fmla="*/ 698262 w 9004797"/>
                <a:gd name="connsiteY1" fmla="*/ 15048 h 1657214"/>
                <a:gd name="connsiteX2" fmla="*/ 1787534 w 9004797"/>
                <a:gd name="connsiteY2" fmla="*/ 521522 h 1657214"/>
                <a:gd name="connsiteX3" fmla="*/ 2140505 w 9004797"/>
                <a:gd name="connsiteY3" fmla="*/ 1249610 h 1657214"/>
                <a:gd name="connsiteX4" fmla="*/ 2784834 w 9004797"/>
                <a:gd name="connsiteY4" fmla="*/ 1653368 h 1657214"/>
                <a:gd name="connsiteX5" fmla="*/ 3208858 w 9004797"/>
                <a:gd name="connsiteY5" fmla="*/ 1346035 h 1657214"/>
                <a:gd name="connsiteX6" fmla="*/ 3743524 w 9004797"/>
                <a:gd name="connsiteY6" fmla="*/ 742564 h 1657214"/>
                <a:gd name="connsiteX7" fmla="*/ 3914882 w 9004797"/>
                <a:gd name="connsiteY7" fmla="*/ 545792 h 1657214"/>
                <a:gd name="connsiteX8" fmla="*/ 4275739 w 9004797"/>
                <a:gd name="connsiteY8" fmla="*/ 313678 h 1657214"/>
                <a:gd name="connsiteX9" fmla="*/ 4566362 w 9004797"/>
                <a:gd name="connsiteY9" fmla="*/ 472288 h 1657214"/>
                <a:gd name="connsiteX10" fmla="*/ 4769998 w 9004797"/>
                <a:gd name="connsiteY10" fmla="*/ 949550 h 1657214"/>
                <a:gd name="connsiteX11" fmla="*/ 4858251 w 9004797"/>
                <a:gd name="connsiteY11" fmla="*/ 1082420 h 1657214"/>
                <a:gd name="connsiteX12" fmla="*/ 5306666 w 9004797"/>
                <a:gd name="connsiteY12" fmla="*/ 1329855 h 1657214"/>
                <a:gd name="connsiteX13" fmla="*/ 5913774 w 9004797"/>
                <a:gd name="connsiteY13" fmla="*/ 1118701 h 1657214"/>
                <a:gd name="connsiteX14" fmla="*/ 6081332 w 9004797"/>
                <a:gd name="connsiteY14" fmla="*/ 1013860 h 1657214"/>
                <a:gd name="connsiteX15" fmla="*/ 6719737 w 9004797"/>
                <a:gd name="connsiteY15" fmla="*/ 634413 h 1657214"/>
                <a:gd name="connsiteX16" fmla="*/ 6923904 w 9004797"/>
                <a:gd name="connsiteY16" fmla="*/ 536231 h 1657214"/>
                <a:gd name="connsiteX17" fmla="*/ 7891583 w 9004797"/>
                <a:gd name="connsiteY17" fmla="*/ 190532 h 1657214"/>
                <a:gd name="connsiteX18" fmla="*/ 7919325 w 9004797"/>
                <a:gd name="connsiteY18" fmla="*/ 181625 h 1657214"/>
                <a:gd name="connsiteX19" fmla="*/ 8511887 w 9004797"/>
                <a:gd name="connsiteY19" fmla="*/ 26202 h 1657214"/>
                <a:gd name="connsiteX20" fmla="*/ 9004797 w 9004797"/>
                <a:gd name="connsiteY20" fmla="*/ 10349 h 16572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9004797" h="1657214">
                  <a:moveTo>
                    <a:pt x="0" y="561522"/>
                  </a:moveTo>
                  <a:cubicBezTo>
                    <a:pt x="127191" y="281114"/>
                    <a:pt x="396975" y="72085"/>
                    <a:pt x="698262" y="15048"/>
                  </a:cubicBezTo>
                  <a:cubicBezTo>
                    <a:pt x="1112602" y="-63440"/>
                    <a:pt x="1548842" y="173944"/>
                    <a:pt x="1787534" y="521522"/>
                  </a:cubicBezTo>
                  <a:cubicBezTo>
                    <a:pt x="1940669" y="744525"/>
                    <a:pt x="2002160" y="1016843"/>
                    <a:pt x="2140505" y="1249610"/>
                  </a:cubicBezTo>
                  <a:cubicBezTo>
                    <a:pt x="2278809" y="1482337"/>
                    <a:pt x="2528247" y="1688097"/>
                    <a:pt x="2784834" y="1653368"/>
                  </a:cubicBezTo>
                  <a:cubicBezTo>
                    <a:pt x="2971596" y="1628200"/>
                    <a:pt x="3093638" y="1477230"/>
                    <a:pt x="3208858" y="1346035"/>
                  </a:cubicBezTo>
                  <a:cubicBezTo>
                    <a:pt x="3366324" y="1166750"/>
                    <a:pt x="3547325" y="976312"/>
                    <a:pt x="3743524" y="742564"/>
                  </a:cubicBezTo>
                  <a:cubicBezTo>
                    <a:pt x="3798642" y="676946"/>
                    <a:pt x="3854699" y="610347"/>
                    <a:pt x="3914882" y="545792"/>
                  </a:cubicBezTo>
                  <a:cubicBezTo>
                    <a:pt x="4018212" y="434863"/>
                    <a:pt x="4144667" y="325609"/>
                    <a:pt x="4275739" y="313678"/>
                  </a:cubicBezTo>
                  <a:cubicBezTo>
                    <a:pt x="4411796" y="301257"/>
                    <a:pt x="4509324" y="387794"/>
                    <a:pt x="4566362" y="472288"/>
                  </a:cubicBezTo>
                  <a:cubicBezTo>
                    <a:pt x="4664707" y="617252"/>
                    <a:pt x="4684074" y="782441"/>
                    <a:pt x="4769998" y="949550"/>
                  </a:cubicBezTo>
                  <a:cubicBezTo>
                    <a:pt x="4792470" y="993268"/>
                    <a:pt x="4822459" y="1038457"/>
                    <a:pt x="4858251" y="1082420"/>
                  </a:cubicBezTo>
                  <a:cubicBezTo>
                    <a:pt x="4958884" y="1206015"/>
                    <a:pt x="5110099" y="1316781"/>
                    <a:pt x="5306666" y="1329855"/>
                  </a:cubicBezTo>
                  <a:cubicBezTo>
                    <a:pt x="5532038" y="1344687"/>
                    <a:pt x="5740864" y="1226117"/>
                    <a:pt x="5913774" y="1118701"/>
                  </a:cubicBezTo>
                  <a:cubicBezTo>
                    <a:pt x="5970893" y="1083237"/>
                    <a:pt x="6026664" y="1048181"/>
                    <a:pt x="6081332" y="1013860"/>
                  </a:cubicBezTo>
                  <a:cubicBezTo>
                    <a:pt x="6303068" y="874616"/>
                    <a:pt x="6503476" y="745587"/>
                    <a:pt x="6719737" y="634413"/>
                  </a:cubicBezTo>
                  <a:cubicBezTo>
                    <a:pt x="6786254" y="600092"/>
                    <a:pt x="6854242" y="567487"/>
                    <a:pt x="6923904" y="536231"/>
                  </a:cubicBezTo>
                  <a:cubicBezTo>
                    <a:pt x="7212443" y="407202"/>
                    <a:pt x="7536241" y="304567"/>
                    <a:pt x="7891583" y="190532"/>
                  </a:cubicBezTo>
                  <a:cubicBezTo>
                    <a:pt x="7900776" y="187590"/>
                    <a:pt x="7910050" y="184608"/>
                    <a:pt x="7919325" y="181625"/>
                  </a:cubicBezTo>
                  <a:cubicBezTo>
                    <a:pt x="8109560" y="120420"/>
                    <a:pt x="8313155" y="52147"/>
                    <a:pt x="8511887" y="26202"/>
                  </a:cubicBezTo>
                  <a:cubicBezTo>
                    <a:pt x="8694359" y="1646"/>
                    <a:pt x="8862407" y="11125"/>
                    <a:pt x="9004797" y="10349"/>
                  </a:cubicBezTo>
                </a:path>
              </a:pathLst>
            </a:custGeom>
            <a:noFill/>
            <a:ln w="139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19" name="Graphic 21">
              <a:extLst>
                <a:ext uri="{FF2B5EF4-FFF2-40B4-BE49-F238E27FC236}">
                  <a16:creationId xmlns:a16="http://schemas.microsoft.com/office/drawing/2014/main" id="{E25BC7DF-794F-A085-9FA7-3B1FC98C76BB}"/>
                </a:ext>
              </a:extLst>
            </p:cNvPr>
            <p:cNvSpPr/>
            <p:nvPr/>
          </p:nvSpPr>
          <p:spPr>
            <a:xfrm>
              <a:off x="88906" y="1807651"/>
              <a:ext cx="8993315" cy="1632560"/>
            </a:xfrm>
            <a:custGeom>
              <a:avLst/>
              <a:gdLst>
                <a:gd name="connsiteX0" fmla="*/ 0 w 8993315"/>
                <a:gd name="connsiteY0" fmla="*/ 576357 h 1632560"/>
                <a:gd name="connsiteX1" fmla="*/ 722858 w 8993315"/>
                <a:gd name="connsiteY1" fmla="*/ 14479 h 1632560"/>
                <a:gd name="connsiteX2" fmla="*/ 1829944 w 8993315"/>
                <a:gd name="connsiteY2" fmla="*/ 525570 h 1632560"/>
                <a:gd name="connsiteX3" fmla="*/ 2176378 w 8993315"/>
                <a:gd name="connsiteY3" fmla="*/ 1233475 h 1632560"/>
                <a:gd name="connsiteX4" fmla="*/ 2803057 w 8993315"/>
                <a:gd name="connsiteY4" fmla="*/ 1629388 h 1632560"/>
                <a:gd name="connsiteX5" fmla="*/ 3216580 w 8993315"/>
                <a:gd name="connsiteY5" fmla="*/ 1338888 h 1632560"/>
                <a:gd name="connsiteX6" fmla="*/ 3757498 w 8993315"/>
                <a:gd name="connsiteY6" fmla="*/ 762914 h 1632560"/>
                <a:gd name="connsiteX7" fmla="*/ 3928406 w 8993315"/>
                <a:gd name="connsiteY7" fmla="*/ 568757 h 1632560"/>
                <a:gd name="connsiteX8" fmla="*/ 4283707 w 8993315"/>
                <a:gd name="connsiteY8" fmla="*/ 333089 h 1632560"/>
                <a:gd name="connsiteX9" fmla="*/ 4571469 w 8993315"/>
                <a:gd name="connsiteY9" fmla="*/ 474253 h 1632560"/>
                <a:gd name="connsiteX10" fmla="*/ 4785728 w 8993315"/>
                <a:gd name="connsiteY10" fmla="*/ 917561 h 1632560"/>
                <a:gd name="connsiteX11" fmla="*/ 4876351 w 8993315"/>
                <a:gd name="connsiteY11" fmla="*/ 1042341 h 1632560"/>
                <a:gd name="connsiteX12" fmla="*/ 5324440 w 8993315"/>
                <a:gd name="connsiteY12" fmla="*/ 1275476 h 1632560"/>
                <a:gd name="connsiteX13" fmla="*/ 5928442 w 8993315"/>
                <a:gd name="connsiteY13" fmla="*/ 1073843 h 1632560"/>
                <a:gd name="connsiteX14" fmla="*/ 6095918 w 8993315"/>
                <a:gd name="connsiteY14" fmla="*/ 975334 h 1632560"/>
                <a:gd name="connsiteX15" fmla="*/ 6731749 w 8993315"/>
                <a:gd name="connsiteY15" fmla="*/ 626612 h 1632560"/>
                <a:gd name="connsiteX16" fmla="*/ 6934200 w 8993315"/>
                <a:gd name="connsiteY16" fmla="*/ 537991 h 1632560"/>
                <a:gd name="connsiteX17" fmla="*/ 7894361 w 8993315"/>
                <a:gd name="connsiteY17" fmla="*/ 222936 h 1632560"/>
                <a:gd name="connsiteX18" fmla="*/ 7921899 w 8993315"/>
                <a:gd name="connsiteY18" fmla="*/ 214519 h 1632560"/>
                <a:gd name="connsiteX19" fmla="*/ 8509599 w 8993315"/>
                <a:gd name="connsiteY19" fmla="*/ 61424 h 1632560"/>
                <a:gd name="connsiteX20" fmla="*/ 8993316 w 8993315"/>
                <a:gd name="connsiteY20" fmla="*/ 32987 h 16325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93315" h="1632560">
                  <a:moveTo>
                    <a:pt x="0" y="576357"/>
                  </a:moveTo>
                  <a:cubicBezTo>
                    <a:pt x="130337" y="286061"/>
                    <a:pt x="411112" y="71394"/>
                    <a:pt x="722858" y="14479"/>
                  </a:cubicBezTo>
                  <a:cubicBezTo>
                    <a:pt x="1143409" y="-62252"/>
                    <a:pt x="1586308" y="174397"/>
                    <a:pt x="1829944" y="525570"/>
                  </a:cubicBezTo>
                  <a:cubicBezTo>
                    <a:pt x="1980179" y="742117"/>
                    <a:pt x="2041057" y="1006999"/>
                    <a:pt x="2176378" y="1233475"/>
                  </a:cubicBezTo>
                  <a:cubicBezTo>
                    <a:pt x="2311659" y="1459909"/>
                    <a:pt x="2553824" y="1660358"/>
                    <a:pt x="2803057" y="1629388"/>
                  </a:cubicBezTo>
                  <a:cubicBezTo>
                    <a:pt x="2984466" y="1606997"/>
                    <a:pt x="3102300" y="1461870"/>
                    <a:pt x="3216580" y="1338888"/>
                  </a:cubicBezTo>
                  <a:cubicBezTo>
                    <a:pt x="3374087" y="1169368"/>
                    <a:pt x="3560399" y="992127"/>
                    <a:pt x="3757498" y="762914"/>
                  </a:cubicBezTo>
                  <a:cubicBezTo>
                    <a:pt x="3812860" y="698563"/>
                    <a:pt x="3868754" y="632822"/>
                    <a:pt x="3928406" y="568757"/>
                  </a:cubicBezTo>
                  <a:cubicBezTo>
                    <a:pt x="4031000" y="458400"/>
                    <a:pt x="4155004" y="348656"/>
                    <a:pt x="4283707" y="333089"/>
                  </a:cubicBezTo>
                  <a:cubicBezTo>
                    <a:pt x="4416945" y="316991"/>
                    <a:pt x="4513573" y="396582"/>
                    <a:pt x="4571469" y="474253"/>
                  </a:cubicBezTo>
                  <a:cubicBezTo>
                    <a:pt x="4671326" y="607490"/>
                    <a:pt x="4696086" y="761034"/>
                    <a:pt x="4785728" y="917561"/>
                  </a:cubicBezTo>
                  <a:cubicBezTo>
                    <a:pt x="4809181" y="958542"/>
                    <a:pt x="4839987" y="1000911"/>
                    <a:pt x="4876351" y="1042341"/>
                  </a:cubicBezTo>
                  <a:cubicBezTo>
                    <a:pt x="4978496" y="1158664"/>
                    <a:pt x="5129629" y="1263587"/>
                    <a:pt x="5324440" y="1275476"/>
                  </a:cubicBezTo>
                  <a:cubicBezTo>
                    <a:pt x="5547932" y="1288878"/>
                    <a:pt x="5755654" y="1175293"/>
                    <a:pt x="5928442" y="1073843"/>
                  </a:cubicBezTo>
                  <a:cubicBezTo>
                    <a:pt x="5985520" y="1040380"/>
                    <a:pt x="6041251" y="1007367"/>
                    <a:pt x="6095918" y="975334"/>
                  </a:cubicBezTo>
                  <a:cubicBezTo>
                    <a:pt x="6317450" y="845202"/>
                    <a:pt x="6517041" y="727245"/>
                    <a:pt x="6731749" y="626612"/>
                  </a:cubicBezTo>
                  <a:cubicBezTo>
                    <a:pt x="6797776" y="595519"/>
                    <a:pt x="6865191" y="566142"/>
                    <a:pt x="6934200" y="537991"/>
                  </a:cubicBezTo>
                  <a:cubicBezTo>
                    <a:pt x="7220206" y="421791"/>
                    <a:pt x="7541267" y="330678"/>
                    <a:pt x="7894361" y="222936"/>
                  </a:cubicBezTo>
                  <a:cubicBezTo>
                    <a:pt x="7903513" y="220157"/>
                    <a:pt x="7912706" y="217338"/>
                    <a:pt x="7921899" y="214519"/>
                  </a:cubicBezTo>
                  <a:cubicBezTo>
                    <a:pt x="8110908" y="156501"/>
                    <a:pt x="8313277" y="89902"/>
                    <a:pt x="8509599" y="61424"/>
                  </a:cubicBezTo>
                  <a:cubicBezTo>
                    <a:pt x="8690068" y="35235"/>
                    <a:pt x="8855380" y="39443"/>
                    <a:pt x="8993316" y="32987"/>
                  </a:cubicBezTo>
                </a:path>
              </a:pathLst>
            </a:custGeom>
            <a:noFill/>
            <a:ln w="134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0" name="Graphic 21">
              <a:extLst>
                <a:ext uri="{FF2B5EF4-FFF2-40B4-BE49-F238E27FC236}">
                  <a16:creationId xmlns:a16="http://schemas.microsoft.com/office/drawing/2014/main" id="{BF12BD28-A03F-6A66-FA0A-B503A9211433}"/>
                </a:ext>
              </a:extLst>
            </p:cNvPr>
            <p:cNvSpPr/>
            <p:nvPr/>
          </p:nvSpPr>
          <p:spPr>
            <a:xfrm>
              <a:off x="95689" y="1810097"/>
              <a:ext cx="8981957" cy="1607987"/>
            </a:xfrm>
            <a:custGeom>
              <a:avLst/>
              <a:gdLst>
                <a:gd name="connsiteX0" fmla="*/ 0 w 8981957"/>
                <a:gd name="connsiteY0" fmla="*/ 591235 h 1607987"/>
                <a:gd name="connsiteX1" fmla="*/ 747455 w 8981957"/>
                <a:gd name="connsiteY1" fmla="*/ 13953 h 1607987"/>
                <a:gd name="connsiteX2" fmla="*/ 1872395 w 8981957"/>
                <a:gd name="connsiteY2" fmla="*/ 529621 h 1607987"/>
                <a:gd name="connsiteX3" fmla="*/ 2212333 w 8981957"/>
                <a:gd name="connsiteY3" fmla="*/ 1217341 h 1607987"/>
                <a:gd name="connsiteX4" fmla="*/ 2821320 w 8981957"/>
                <a:gd name="connsiteY4" fmla="*/ 1605450 h 1607987"/>
                <a:gd name="connsiteX5" fmla="*/ 3224302 w 8981957"/>
                <a:gd name="connsiteY5" fmla="*/ 1331784 h 1607987"/>
                <a:gd name="connsiteX6" fmla="*/ 3771512 w 8981957"/>
                <a:gd name="connsiteY6" fmla="*/ 783267 h 1607987"/>
                <a:gd name="connsiteX7" fmla="*/ 3941971 w 8981957"/>
                <a:gd name="connsiteY7" fmla="*/ 591684 h 1607987"/>
                <a:gd name="connsiteX8" fmla="*/ 4291715 w 8981957"/>
                <a:gd name="connsiteY8" fmla="*/ 352502 h 1607987"/>
                <a:gd name="connsiteX9" fmla="*/ 4576617 w 8981957"/>
                <a:gd name="connsiteY9" fmla="*/ 476260 h 1607987"/>
                <a:gd name="connsiteX10" fmla="*/ 4801540 w 8981957"/>
                <a:gd name="connsiteY10" fmla="*/ 885616 h 1607987"/>
                <a:gd name="connsiteX11" fmla="*/ 4894533 w 8981957"/>
                <a:gd name="connsiteY11" fmla="*/ 1002265 h 1607987"/>
                <a:gd name="connsiteX12" fmla="*/ 5342294 w 8981957"/>
                <a:gd name="connsiteY12" fmla="*/ 1221100 h 1607987"/>
                <a:gd name="connsiteX13" fmla="*/ 5943192 w 8981957"/>
                <a:gd name="connsiteY13" fmla="*/ 1029027 h 1607987"/>
                <a:gd name="connsiteX14" fmla="*/ 6110546 w 8981957"/>
                <a:gd name="connsiteY14" fmla="*/ 936852 h 1607987"/>
                <a:gd name="connsiteX15" fmla="*/ 6743802 w 8981957"/>
                <a:gd name="connsiteY15" fmla="*/ 618814 h 1607987"/>
                <a:gd name="connsiteX16" fmla="*/ 6944578 w 8981957"/>
                <a:gd name="connsiteY16" fmla="*/ 539713 h 1607987"/>
                <a:gd name="connsiteX17" fmla="*/ 7897262 w 8981957"/>
                <a:gd name="connsiteY17" fmla="*/ 255301 h 1607987"/>
                <a:gd name="connsiteX18" fmla="*/ 7924637 w 8981957"/>
                <a:gd name="connsiteY18" fmla="*/ 247374 h 1607987"/>
                <a:gd name="connsiteX19" fmla="*/ 8507434 w 8981957"/>
                <a:gd name="connsiteY19" fmla="*/ 96609 h 1607987"/>
                <a:gd name="connsiteX20" fmla="*/ 8981958 w 8981957"/>
                <a:gd name="connsiteY20" fmla="*/ 55587 h 16079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81957" h="1607987">
                  <a:moveTo>
                    <a:pt x="0" y="591235"/>
                  </a:moveTo>
                  <a:cubicBezTo>
                    <a:pt x="133483" y="291051"/>
                    <a:pt x="425208" y="70664"/>
                    <a:pt x="747455" y="13953"/>
                  </a:cubicBezTo>
                  <a:cubicBezTo>
                    <a:pt x="1174175" y="-61144"/>
                    <a:pt x="1623734" y="174892"/>
                    <a:pt x="1872395" y="529621"/>
                  </a:cubicBezTo>
                  <a:cubicBezTo>
                    <a:pt x="2019688" y="739712"/>
                    <a:pt x="2079994" y="997158"/>
                    <a:pt x="2212333" y="1217341"/>
                  </a:cubicBezTo>
                  <a:cubicBezTo>
                    <a:pt x="2344631" y="1437443"/>
                    <a:pt x="2579523" y="1632621"/>
                    <a:pt x="2821320" y="1605450"/>
                  </a:cubicBezTo>
                  <a:cubicBezTo>
                    <a:pt x="2997377" y="1585798"/>
                    <a:pt x="3111166" y="1446513"/>
                    <a:pt x="3224302" y="1331784"/>
                  </a:cubicBezTo>
                  <a:cubicBezTo>
                    <a:pt x="3382054" y="1171866"/>
                    <a:pt x="3573514" y="1007985"/>
                    <a:pt x="3771512" y="783267"/>
                  </a:cubicBezTo>
                  <a:cubicBezTo>
                    <a:pt x="3827120" y="720182"/>
                    <a:pt x="3882850" y="655259"/>
                    <a:pt x="3941971" y="591684"/>
                  </a:cubicBezTo>
                  <a:cubicBezTo>
                    <a:pt x="4043871" y="481940"/>
                    <a:pt x="4165341" y="371623"/>
                    <a:pt x="4291715" y="352502"/>
                  </a:cubicBezTo>
                  <a:cubicBezTo>
                    <a:pt x="4422093" y="332727"/>
                    <a:pt x="4517864" y="405331"/>
                    <a:pt x="4576617" y="476260"/>
                  </a:cubicBezTo>
                  <a:cubicBezTo>
                    <a:pt x="4678027" y="597813"/>
                    <a:pt x="4708139" y="739712"/>
                    <a:pt x="4801540" y="885616"/>
                  </a:cubicBezTo>
                  <a:cubicBezTo>
                    <a:pt x="4826014" y="923818"/>
                    <a:pt x="4857556" y="963409"/>
                    <a:pt x="4894533" y="1002265"/>
                  </a:cubicBezTo>
                  <a:cubicBezTo>
                    <a:pt x="4998189" y="1111274"/>
                    <a:pt x="5149200" y="1210436"/>
                    <a:pt x="5342294" y="1221100"/>
                  </a:cubicBezTo>
                  <a:cubicBezTo>
                    <a:pt x="5563907" y="1233112"/>
                    <a:pt x="5770526" y="1124512"/>
                    <a:pt x="5943192" y="1029027"/>
                  </a:cubicBezTo>
                  <a:cubicBezTo>
                    <a:pt x="6000229" y="997526"/>
                    <a:pt x="6055959" y="966637"/>
                    <a:pt x="6110546" y="936852"/>
                  </a:cubicBezTo>
                  <a:cubicBezTo>
                    <a:pt x="6331873" y="815831"/>
                    <a:pt x="6530688" y="708905"/>
                    <a:pt x="6743802" y="618814"/>
                  </a:cubicBezTo>
                  <a:cubicBezTo>
                    <a:pt x="6809339" y="590949"/>
                    <a:pt x="6876182" y="564759"/>
                    <a:pt x="6944578" y="539713"/>
                  </a:cubicBezTo>
                  <a:cubicBezTo>
                    <a:pt x="7228050" y="436342"/>
                    <a:pt x="7546374" y="356751"/>
                    <a:pt x="7897262" y="255301"/>
                  </a:cubicBezTo>
                  <a:cubicBezTo>
                    <a:pt x="7906373" y="252686"/>
                    <a:pt x="7915485" y="250030"/>
                    <a:pt x="7924637" y="247374"/>
                  </a:cubicBezTo>
                  <a:cubicBezTo>
                    <a:pt x="8112379" y="192584"/>
                    <a:pt x="8313522" y="127252"/>
                    <a:pt x="8507434" y="96609"/>
                  </a:cubicBezTo>
                  <a:cubicBezTo>
                    <a:pt x="8685860" y="68417"/>
                    <a:pt x="8848475" y="67722"/>
                    <a:pt x="8981958" y="55587"/>
                  </a:cubicBezTo>
                </a:path>
              </a:pathLst>
            </a:custGeom>
            <a:noFill/>
            <a:ln w="129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1" name="Graphic 21">
              <a:extLst>
                <a:ext uri="{FF2B5EF4-FFF2-40B4-BE49-F238E27FC236}">
                  <a16:creationId xmlns:a16="http://schemas.microsoft.com/office/drawing/2014/main" id="{26EC6F68-9753-2551-4DA5-F39AD9BB7D1D}"/>
                </a:ext>
              </a:extLst>
            </p:cNvPr>
            <p:cNvSpPr/>
            <p:nvPr/>
          </p:nvSpPr>
          <p:spPr>
            <a:xfrm>
              <a:off x="102430" y="1812537"/>
              <a:ext cx="8970435" cy="1583472"/>
            </a:xfrm>
            <a:custGeom>
              <a:avLst/>
              <a:gdLst>
                <a:gd name="connsiteX0" fmla="*/ 0 w 8970435"/>
                <a:gd name="connsiteY0" fmla="*/ 606077 h 1583472"/>
                <a:gd name="connsiteX1" fmla="*/ 772092 w 8970435"/>
                <a:gd name="connsiteY1" fmla="*/ 13433 h 1583472"/>
                <a:gd name="connsiteX2" fmla="*/ 1914847 w 8970435"/>
                <a:gd name="connsiteY2" fmla="*/ 533677 h 1583472"/>
                <a:gd name="connsiteX3" fmla="*/ 2248247 w 8970435"/>
                <a:gd name="connsiteY3" fmla="*/ 1201213 h 1583472"/>
                <a:gd name="connsiteX4" fmla="*/ 2839584 w 8970435"/>
                <a:gd name="connsiteY4" fmla="*/ 1581519 h 1583472"/>
                <a:gd name="connsiteX5" fmla="*/ 3232065 w 8970435"/>
                <a:gd name="connsiteY5" fmla="*/ 1324686 h 1583472"/>
                <a:gd name="connsiteX6" fmla="*/ 3785526 w 8970435"/>
                <a:gd name="connsiteY6" fmla="*/ 803666 h 1583472"/>
                <a:gd name="connsiteX7" fmla="*/ 3955495 w 8970435"/>
                <a:gd name="connsiteY7" fmla="*/ 614657 h 1583472"/>
                <a:gd name="connsiteX8" fmla="*/ 4299682 w 8970435"/>
                <a:gd name="connsiteY8" fmla="*/ 371920 h 1583472"/>
                <a:gd name="connsiteX9" fmla="*/ 4581724 w 8970435"/>
                <a:gd name="connsiteY9" fmla="*/ 478233 h 1583472"/>
                <a:gd name="connsiteX10" fmla="*/ 4817270 w 8970435"/>
                <a:gd name="connsiteY10" fmla="*/ 853635 h 1583472"/>
                <a:gd name="connsiteX11" fmla="*/ 4912632 w 8970435"/>
                <a:gd name="connsiteY11" fmla="*/ 962195 h 1583472"/>
                <a:gd name="connsiteX12" fmla="*/ 5360108 w 8970435"/>
                <a:gd name="connsiteY12" fmla="*/ 1166729 h 1583472"/>
                <a:gd name="connsiteX13" fmla="*/ 5957901 w 8970435"/>
                <a:gd name="connsiteY13" fmla="*/ 984176 h 1583472"/>
                <a:gd name="connsiteX14" fmla="*/ 6125132 w 8970435"/>
                <a:gd name="connsiteY14" fmla="*/ 898334 h 1583472"/>
                <a:gd name="connsiteX15" fmla="*/ 6755774 w 8970435"/>
                <a:gd name="connsiteY15" fmla="*/ 611021 h 1583472"/>
                <a:gd name="connsiteX16" fmla="*/ 6954834 w 8970435"/>
                <a:gd name="connsiteY16" fmla="*/ 541440 h 1583472"/>
                <a:gd name="connsiteX17" fmla="*/ 7899999 w 8970435"/>
                <a:gd name="connsiteY17" fmla="*/ 287671 h 1583472"/>
                <a:gd name="connsiteX18" fmla="*/ 7927211 w 8970435"/>
                <a:gd name="connsiteY18" fmla="*/ 280235 h 1583472"/>
                <a:gd name="connsiteX19" fmla="*/ 8505105 w 8970435"/>
                <a:gd name="connsiteY19" fmla="*/ 131798 h 1583472"/>
                <a:gd name="connsiteX20" fmla="*/ 8970436 w 8970435"/>
                <a:gd name="connsiteY20" fmla="*/ 78193 h 1583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70435" h="1583472">
                  <a:moveTo>
                    <a:pt x="0" y="606077"/>
                  </a:moveTo>
                  <a:cubicBezTo>
                    <a:pt x="136670" y="296047"/>
                    <a:pt x="439345" y="69899"/>
                    <a:pt x="772092" y="13433"/>
                  </a:cubicBezTo>
                  <a:cubicBezTo>
                    <a:pt x="1204981" y="-60030"/>
                    <a:pt x="1661160" y="175435"/>
                    <a:pt x="1914847" y="533677"/>
                  </a:cubicBezTo>
                  <a:cubicBezTo>
                    <a:pt x="2059075" y="737394"/>
                    <a:pt x="2118932" y="987363"/>
                    <a:pt x="2248247" y="1201213"/>
                  </a:cubicBezTo>
                  <a:cubicBezTo>
                    <a:pt x="2377522" y="1415023"/>
                    <a:pt x="2605141" y="1604890"/>
                    <a:pt x="2839584" y="1581519"/>
                  </a:cubicBezTo>
                  <a:cubicBezTo>
                    <a:pt x="3010288" y="1564645"/>
                    <a:pt x="3120114" y="1431162"/>
                    <a:pt x="3232065" y="1324686"/>
                  </a:cubicBezTo>
                  <a:cubicBezTo>
                    <a:pt x="3390226" y="1174247"/>
                    <a:pt x="3586630" y="1023890"/>
                    <a:pt x="3785526" y="803666"/>
                  </a:cubicBezTo>
                  <a:cubicBezTo>
                    <a:pt x="3841420" y="741848"/>
                    <a:pt x="3896946" y="677742"/>
                    <a:pt x="3955495" y="614657"/>
                  </a:cubicBezTo>
                  <a:cubicBezTo>
                    <a:pt x="4056659" y="505485"/>
                    <a:pt x="4175638" y="394678"/>
                    <a:pt x="4299682" y="371920"/>
                  </a:cubicBezTo>
                  <a:cubicBezTo>
                    <a:pt x="4427241" y="348509"/>
                    <a:pt x="4522072" y="414127"/>
                    <a:pt x="4581724" y="478233"/>
                  </a:cubicBezTo>
                  <a:cubicBezTo>
                    <a:pt x="4684646" y="588059"/>
                    <a:pt x="4720192" y="718314"/>
                    <a:pt x="4817270" y="853635"/>
                  </a:cubicBezTo>
                  <a:cubicBezTo>
                    <a:pt x="4842725" y="889100"/>
                    <a:pt x="4875084" y="925872"/>
                    <a:pt x="4912632" y="962195"/>
                  </a:cubicBezTo>
                  <a:cubicBezTo>
                    <a:pt x="5017801" y="1063931"/>
                    <a:pt x="5168689" y="1157291"/>
                    <a:pt x="5360108" y="1166729"/>
                  </a:cubicBezTo>
                  <a:cubicBezTo>
                    <a:pt x="5579883" y="1177352"/>
                    <a:pt x="5785358" y="1073696"/>
                    <a:pt x="5957901" y="984176"/>
                  </a:cubicBezTo>
                  <a:cubicBezTo>
                    <a:pt x="6014897" y="954636"/>
                    <a:pt x="6070587" y="925872"/>
                    <a:pt x="6125132" y="898334"/>
                  </a:cubicBezTo>
                  <a:cubicBezTo>
                    <a:pt x="6346255" y="786424"/>
                    <a:pt x="6544293" y="690571"/>
                    <a:pt x="6755774" y="611021"/>
                  </a:cubicBezTo>
                  <a:cubicBezTo>
                    <a:pt x="6820779" y="586424"/>
                    <a:pt x="6887050" y="563421"/>
                    <a:pt x="6954834" y="541440"/>
                  </a:cubicBezTo>
                  <a:cubicBezTo>
                    <a:pt x="7235773" y="450940"/>
                    <a:pt x="7551318" y="382829"/>
                    <a:pt x="7899999" y="287671"/>
                  </a:cubicBezTo>
                  <a:cubicBezTo>
                    <a:pt x="7909029" y="285220"/>
                    <a:pt x="7918100" y="282728"/>
                    <a:pt x="7927211" y="280235"/>
                  </a:cubicBezTo>
                  <a:cubicBezTo>
                    <a:pt x="8113727" y="228632"/>
                    <a:pt x="8313645" y="164566"/>
                    <a:pt x="8505105" y="131798"/>
                  </a:cubicBezTo>
                  <a:cubicBezTo>
                    <a:pt x="8681489" y="101604"/>
                    <a:pt x="8841406" y="96007"/>
                    <a:pt x="8970436" y="78193"/>
                  </a:cubicBezTo>
                </a:path>
              </a:pathLst>
            </a:custGeom>
            <a:noFill/>
            <a:ln w="123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2" name="Graphic 21">
              <a:extLst>
                <a:ext uri="{FF2B5EF4-FFF2-40B4-BE49-F238E27FC236}">
                  <a16:creationId xmlns:a16="http://schemas.microsoft.com/office/drawing/2014/main" id="{5B8F45CD-01C9-CB19-C45E-16289134E685}"/>
                </a:ext>
              </a:extLst>
            </p:cNvPr>
            <p:cNvSpPr/>
            <p:nvPr/>
          </p:nvSpPr>
          <p:spPr>
            <a:xfrm>
              <a:off x="109213" y="1814959"/>
              <a:ext cx="8959158" cy="1559039"/>
            </a:xfrm>
            <a:custGeom>
              <a:avLst/>
              <a:gdLst>
                <a:gd name="connsiteX0" fmla="*/ 0 w 8959158"/>
                <a:gd name="connsiteY0" fmla="*/ 620979 h 1559039"/>
                <a:gd name="connsiteX1" fmla="*/ 796688 w 8959158"/>
                <a:gd name="connsiteY1" fmla="*/ 12932 h 1559039"/>
                <a:gd name="connsiteX2" fmla="*/ 1957298 w 8959158"/>
                <a:gd name="connsiteY2" fmla="*/ 537792 h 1559039"/>
                <a:gd name="connsiteX3" fmla="*/ 2284202 w 8959158"/>
                <a:gd name="connsiteY3" fmla="*/ 1185145 h 1559039"/>
                <a:gd name="connsiteX4" fmla="*/ 2857888 w 8959158"/>
                <a:gd name="connsiteY4" fmla="*/ 1557606 h 1559039"/>
                <a:gd name="connsiteX5" fmla="*/ 3239828 w 8959158"/>
                <a:gd name="connsiteY5" fmla="*/ 1317607 h 1559039"/>
                <a:gd name="connsiteX6" fmla="*/ 3799581 w 8959158"/>
                <a:gd name="connsiteY6" fmla="*/ 824084 h 1559039"/>
                <a:gd name="connsiteX7" fmla="*/ 3969101 w 8959158"/>
                <a:gd name="connsiteY7" fmla="*/ 637690 h 1559039"/>
                <a:gd name="connsiteX8" fmla="*/ 4307731 w 8959158"/>
                <a:gd name="connsiteY8" fmla="*/ 391439 h 1559039"/>
                <a:gd name="connsiteX9" fmla="*/ 4586954 w 8959158"/>
                <a:gd name="connsiteY9" fmla="*/ 480305 h 1559039"/>
                <a:gd name="connsiteX10" fmla="*/ 4833123 w 8959158"/>
                <a:gd name="connsiteY10" fmla="*/ 821755 h 1559039"/>
                <a:gd name="connsiteX11" fmla="*/ 4930856 w 8959158"/>
                <a:gd name="connsiteY11" fmla="*/ 922184 h 1559039"/>
                <a:gd name="connsiteX12" fmla="*/ 5378004 w 8959158"/>
                <a:gd name="connsiteY12" fmla="*/ 1112418 h 1559039"/>
                <a:gd name="connsiteX13" fmla="*/ 5972691 w 8959158"/>
                <a:gd name="connsiteY13" fmla="*/ 939426 h 1559039"/>
                <a:gd name="connsiteX14" fmla="*/ 6139841 w 8959158"/>
                <a:gd name="connsiteY14" fmla="*/ 859916 h 1559039"/>
                <a:gd name="connsiteX15" fmla="*/ 6767909 w 8959158"/>
                <a:gd name="connsiteY15" fmla="*/ 603329 h 1559039"/>
                <a:gd name="connsiteX16" fmla="*/ 6965293 w 8959158"/>
                <a:gd name="connsiteY16" fmla="*/ 543308 h 1559039"/>
                <a:gd name="connsiteX17" fmla="*/ 7902941 w 8959158"/>
                <a:gd name="connsiteY17" fmla="*/ 320183 h 1559039"/>
                <a:gd name="connsiteX18" fmla="*/ 7929989 w 8959158"/>
                <a:gd name="connsiteY18" fmla="*/ 313197 h 1559039"/>
                <a:gd name="connsiteX19" fmla="*/ 8503022 w 8959158"/>
                <a:gd name="connsiteY19" fmla="*/ 167089 h 1559039"/>
                <a:gd name="connsiteX20" fmla="*/ 8959159 w 8959158"/>
                <a:gd name="connsiteY20" fmla="*/ 100899 h 15590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59158" h="1559039">
                  <a:moveTo>
                    <a:pt x="0" y="620979"/>
                  </a:moveTo>
                  <a:cubicBezTo>
                    <a:pt x="139816" y="301103"/>
                    <a:pt x="453482" y="69111"/>
                    <a:pt x="796688" y="12932"/>
                  </a:cubicBezTo>
                  <a:cubicBezTo>
                    <a:pt x="1235747" y="-58937"/>
                    <a:pt x="1698504" y="175996"/>
                    <a:pt x="1957298" y="537792"/>
                  </a:cubicBezTo>
                  <a:cubicBezTo>
                    <a:pt x="2098462" y="735136"/>
                    <a:pt x="2157870" y="977587"/>
                    <a:pt x="2284202" y="1185145"/>
                  </a:cubicBezTo>
                  <a:cubicBezTo>
                    <a:pt x="2410453" y="1392622"/>
                    <a:pt x="2630800" y="1577218"/>
                    <a:pt x="2857888" y="1557606"/>
                  </a:cubicBezTo>
                  <a:cubicBezTo>
                    <a:pt x="3023199" y="1543469"/>
                    <a:pt x="3129307" y="1415829"/>
                    <a:pt x="3239828" y="1317607"/>
                  </a:cubicBezTo>
                  <a:cubicBezTo>
                    <a:pt x="3398602" y="1176524"/>
                    <a:pt x="3599786" y="1039773"/>
                    <a:pt x="3799581" y="824084"/>
                  </a:cubicBezTo>
                  <a:cubicBezTo>
                    <a:pt x="3855720" y="763532"/>
                    <a:pt x="3911123" y="700284"/>
                    <a:pt x="3969101" y="637690"/>
                  </a:cubicBezTo>
                  <a:cubicBezTo>
                    <a:pt x="4069530" y="529131"/>
                    <a:pt x="4186016" y="417793"/>
                    <a:pt x="4307731" y="391439"/>
                  </a:cubicBezTo>
                  <a:cubicBezTo>
                    <a:pt x="4432429" y="364392"/>
                    <a:pt x="4526403" y="422982"/>
                    <a:pt x="4586954" y="480305"/>
                  </a:cubicBezTo>
                  <a:cubicBezTo>
                    <a:pt x="4691428" y="578405"/>
                    <a:pt x="4732327" y="697057"/>
                    <a:pt x="4833123" y="821755"/>
                  </a:cubicBezTo>
                  <a:cubicBezTo>
                    <a:pt x="4859558" y="854482"/>
                    <a:pt x="4892735" y="888435"/>
                    <a:pt x="4930856" y="922184"/>
                  </a:cubicBezTo>
                  <a:cubicBezTo>
                    <a:pt x="5037535" y="1016606"/>
                    <a:pt x="5188342" y="1104206"/>
                    <a:pt x="5378004" y="1112418"/>
                  </a:cubicBezTo>
                  <a:cubicBezTo>
                    <a:pt x="5595899" y="1121611"/>
                    <a:pt x="5800230" y="1022939"/>
                    <a:pt x="5972691" y="939426"/>
                  </a:cubicBezTo>
                  <a:cubicBezTo>
                    <a:pt x="6029647" y="911847"/>
                    <a:pt x="6085336" y="885207"/>
                    <a:pt x="6139841" y="859916"/>
                  </a:cubicBezTo>
                  <a:cubicBezTo>
                    <a:pt x="6360760" y="757118"/>
                    <a:pt x="6558022" y="672297"/>
                    <a:pt x="6767909" y="603329"/>
                  </a:cubicBezTo>
                  <a:cubicBezTo>
                    <a:pt x="6832423" y="581960"/>
                    <a:pt x="6898123" y="562144"/>
                    <a:pt x="6965293" y="543308"/>
                  </a:cubicBezTo>
                  <a:cubicBezTo>
                    <a:pt x="7243658" y="465637"/>
                    <a:pt x="7556507" y="409049"/>
                    <a:pt x="7902941" y="320183"/>
                  </a:cubicBezTo>
                  <a:cubicBezTo>
                    <a:pt x="7911930" y="317895"/>
                    <a:pt x="7920919" y="315566"/>
                    <a:pt x="7929989" y="313197"/>
                  </a:cubicBezTo>
                  <a:cubicBezTo>
                    <a:pt x="8115239" y="264780"/>
                    <a:pt x="8313931" y="202022"/>
                    <a:pt x="8503022" y="167089"/>
                  </a:cubicBezTo>
                  <a:cubicBezTo>
                    <a:pt x="8677362" y="134893"/>
                    <a:pt x="8834583" y="124392"/>
                    <a:pt x="8959159" y="100899"/>
                  </a:cubicBezTo>
                </a:path>
              </a:pathLst>
            </a:custGeom>
            <a:noFill/>
            <a:ln w="118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3" name="Graphic 21">
              <a:extLst>
                <a:ext uri="{FF2B5EF4-FFF2-40B4-BE49-F238E27FC236}">
                  <a16:creationId xmlns:a16="http://schemas.microsoft.com/office/drawing/2014/main" id="{CBBCB150-AE37-87A4-A053-C024FDBF4B01}"/>
                </a:ext>
              </a:extLst>
            </p:cNvPr>
            <p:cNvSpPr/>
            <p:nvPr/>
          </p:nvSpPr>
          <p:spPr>
            <a:xfrm>
              <a:off x="115995" y="1817363"/>
              <a:ext cx="8947637" cy="1534683"/>
            </a:xfrm>
            <a:custGeom>
              <a:avLst/>
              <a:gdLst>
                <a:gd name="connsiteX0" fmla="*/ 0 w 8947637"/>
                <a:gd name="connsiteY0" fmla="*/ 635858 h 1534683"/>
                <a:gd name="connsiteX1" fmla="*/ 821326 w 8947637"/>
                <a:gd name="connsiteY1" fmla="*/ 12448 h 1534683"/>
                <a:gd name="connsiteX2" fmla="*/ 1999750 w 8947637"/>
                <a:gd name="connsiteY2" fmla="*/ 541884 h 1534683"/>
                <a:gd name="connsiteX3" fmla="*/ 2320116 w 8947637"/>
                <a:gd name="connsiteY3" fmla="*/ 1169053 h 1534683"/>
                <a:gd name="connsiteX4" fmla="*/ 2876111 w 8947637"/>
                <a:gd name="connsiteY4" fmla="*/ 1533710 h 1534683"/>
                <a:gd name="connsiteX5" fmla="*/ 3247509 w 8947637"/>
                <a:gd name="connsiteY5" fmla="*/ 1310544 h 1534683"/>
                <a:gd name="connsiteX6" fmla="*/ 3813555 w 8947637"/>
                <a:gd name="connsiteY6" fmla="*/ 844478 h 1534683"/>
                <a:gd name="connsiteX7" fmla="*/ 3982625 w 8947637"/>
                <a:gd name="connsiteY7" fmla="*/ 660658 h 1534683"/>
                <a:gd name="connsiteX8" fmla="*/ 4315699 w 8947637"/>
                <a:gd name="connsiteY8" fmla="*/ 410853 h 1534683"/>
                <a:gd name="connsiteX9" fmla="*/ 4592062 w 8947637"/>
                <a:gd name="connsiteY9" fmla="*/ 482273 h 1534683"/>
                <a:gd name="connsiteX10" fmla="*/ 4848854 w 8947637"/>
                <a:gd name="connsiteY10" fmla="*/ 789769 h 1534683"/>
                <a:gd name="connsiteX11" fmla="*/ 4948955 w 8947637"/>
                <a:gd name="connsiteY11" fmla="*/ 882108 h 1534683"/>
                <a:gd name="connsiteX12" fmla="*/ 5395777 w 8947637"/>
                <a:gd name="connsiteY12" fmla="*/ 1058042 h 1534683"/>
                <a:gd name="connsiteX13" fmla="*/ 5987359 w 8947637"/>
                <a:gd name="connsiteY13" fmla="*/ 894570 h 1534683"/>
                <a:gd name="connsiteX14" fmla="*/ 6154386 w 8947637"/>
                <a:gd name="connsiteY14" fmla="*/ 821393 h 1534683"/>
                <a:gd name="connsiteX15" fmla="*/ 6779880 w 8947637"/>
                <a:gd name="connsiteY15" fmla="*/ 595531 h 1534683"/>
                <a:gd name="connsiteX16" fmla="*/ 6975549 w 8947637"/>
                <a:gd name="connsiteY16" fmla="*/ 545030 h 1534683"/>
                <a:gd name="connsiteX17" fmla="*/ 7905679 w 8947637"/>
                <a:gd name="connsiteY17" fmla="*/ 352549 h 1534683"/>
                <a:gd name="connsiteX18" fmla="*/ 7932563 w 8947637"/>
                <a:gd name="connsiteY18" fmla="*/ 346052 h 1534683"/>
                <a:gd name="connsiteX19" fmla="*/ 8500692 w 8947637"/>
                <a:gd name="connsiteY19" fmla="*/ 202273 h 1534683"/>
                <a:gd name="connsiteX20" fmla="*/ 8947637 w 8947637"/>
                <a:gd name="connsiteY20" fmla="*/ 123499 h 1534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47637" h="1534683">
                  <a:moveTo>
                    <a:pt x="0" y="635858"/>
                  </a:moveTo>
                  <a:cubicBezTo>
                    <a:pt x="143003" y="306093"/>
                    <a:pt x="467578" y="68300"/>
                    <a:pt x="821326" y="12448"/>
                  </a:cubicBezTo>
                  <a:cubicBezTo>
                    <a:pt x="1266554" y="-57869"/>
                    <a:pt x="1735808" y="176615"/>
                    <a:pt x="1999750" y="541884"/>
                  </a:cubicBezTo>
                  <a:cubicBezTo>
                    <a:pt x="2137768" y="732895"/>
                    <a:pt x="2196807" y="967787"/>
                    <a:pt x="2320116" y="1169053"/>
                  </a:cubicBezTo>
                  <a:cubicBezTo>
                    <a:pt x="2443385" y="1370238"/>
                    <a:pt x="2656459" y="1549522"/>
                    <a:pt x="2876111" y="1533710"/>
                  </a:cubicBezTo>
                  <a:cubicBezTo>
                    <a:pt x="3036069" y="1522352"/>
                    <a:pt x="3155906" y="1418123"/>
                    <a:pt x="3247509" y="1310544"/>
                  </a:cubicBezTo>
                  <a:cubicBezTo>
                    <a:pt x="3427693" y="1208522"/>
                    <a:pt x="3612820" y="1055673"/>
                    <a:pt x="3813555" y="844478"/>
                  </a:cubicBezTo>
                  <a:cubicBezTo>
                    <a:pt x="3869939" y="785193"/>
                    <a:pt x="3925179" y="722762"/>
                    <a:pt x="3982625" y="660658"/>
                  </a:cubicBezTo>
                  <a:cubicBezTo>
                    <a:pt x="4082318" y="552712"/>
                    <a:pt x="4196352" y="440884"/>
                    <a:pt x="4315699" y="410853"/>
                  </a:cubicBezTo>
                  <a:cubicBezTo>
                    <a:pt x="4437537" y="380210"/>
                    <a:pt x="4530529" y="431895"/>
                    <a:pt x="4592062" y="482273"/>
                  </a:cubicBezTo>
                  <a:cubicBezTo>
                    <a:pt x="4697883" y="568891"/>
                    <a:pt x="4744380" y="675694"/>
                    <a:pt x="4848854" y="789769"/>
                  </a:cubicBezTo>
                  <a:cubicBezTo>
                    <a:pt x="4876269" y="819718"/>
                    <a:pt x="4910222" y="850893"/>
                    <a:pt x="4948955" y="882108"/>
                  </a:cubicBezTo>
                  <a:cubicBezTo>
                    <a:pt x="5057106" y="969258"/>
                    <a:pt x="5207831" y="1051056"/>
                    <a:pt x="5395777" y="1058042"/>
                  </a:cubicBezTo>
                  <a:cubicBezTo>
                    <a:pt x="5611793" y="1065846"/>
                    <a:pt x="5815020" y="972159"/>
                    <a:pt x="5987359" y="894570"/>
                  </a:cubicBezTo>
                  <a:cubicBezTo>
                    <a:pt x="6044274" y="868993"/>
                    <a:pt x="6099923" y="844437"/>
                    <a:pt x="6154386" y="821393"/>
                  </a:cubicBezTo>
                  <a:cubicBezTo>
                    <a:pt x="6375141" y="727706"/>
                    <a:pt x="6571586" y="653917"/>
                    <a:pt x="6779880" y="595531"/>
                  </a:cubicBezTo>
                  <a:cubicBezTo>
                    <a:pt x="6843904" y="577431"/>
                    <a:pt x="6909032" y="560802"/>
                    <a:pt x="6975549" y="545030"/>
                  </a:cubicBezTo>
                  <a:cubicBezTo>
                    <a:pt x="7251380" y="480230"/>
                    <a:pt x="7561492" y="435123"/>
                    <a:pt x="7905679" y="352549"/>
                  </a:cubicBezTo>
                  <a:cubicBezTo>
                    <a:pt x="7914586" y="350424"/>
                    <a:pt x="7923574" y="348259"/>
                    <a:pt x="7932563" y="346052"/>
                  </a:cubicBezTo>
                  <a:cubicBezTo>
                    <a:pt x="8116587" y="300864"/>
                    <a:pt x="8314013" y="239332"/>
                    <a:pt x="8500692" y="202273"/>
                  </a:cubicBezTo>
                  <a:cubicBezTo>
                    <a:pt x="8672990" y="168075"/>
                    <a:pt x="8827473" y="152672"/>
                    <a:pt x="8947637" y="123499"/>
                  </a:cubicBezTo>
                </a:path>
              </a:pathLst>
            </a:custGeom>
            <a:noFill/>
            <a:ln w="112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4" name="Graphic 21">
              <a:extLst>
                <a:ext uri="{FF2B5EF4-FFF2-40B4-BE49-F238E27FC236}">
                  <a16:creationId xmlns:a16="http://schemas.microsoft.com/office/drawing/2014/main" id="{20D594AD-D528-C203-1C6D-6F92C73E008E}"/>
                </a:ext>
              </a:extLst>
            </p:cNvPr>
            <p:cNvSpPr/>
            <p:nvPr/>
          </p:nvSpPr>
          <p:spPr>
            <a:xfrm>
              <a:off x="122778" y="1819751"/>
              <a:ext cx="8936278" cy="1510422"/>
            </a:xfrm>
            <a:custGeom>
              <a:avLst/>
              <a:gdLst>
                <a:gd name="connsiteX0" fmla="*/ 0 w 8936278"/>
                <a:gd name="connsiteY0" fmla="*/ 650794 h 1510422"/>
                <a:gd name="connsiteX1" fmla="*/ 845963 w 8936278"/>
                <a:gd name="connsiteY1" fmla="*/ 11980 h 1510422"/>
                <a:gd name="connsiteX2" fmla="*/ 2042242 w 8936278"/>
                <a:gd name="connsiteY2" fmla="*/ 546034 h 1510422"/>
                <a:gd name="connsiteX3" fmla="*/ 2356112 w 8936278"/>
                <a:gd name="connsiteY3" fmla="*/ 1153019 h 1510422"/>
                <a:gd name="connsiteX4" fmla="*/ 2894456 w 8936278"/>
                <a:gd name="connsiteY4" fmla="*/ 1509831 h 1510422"/>
                <a:gd name="connsiteX5" fmla="*/ 3255354 w 8936278"/>
                <a:gd name="connsiteY5" fmla="*/ 1303458 h 1510422"/>
                <a:gd name="connsiteX6" fmla="*/ 3827651 w 8936278"/>
                <a:gd name="connsiteY6" fmla="*/ 864889 h 1510422"/>
                <a:gd name="connsiteX7" fmla="*/ 3996271 w 8936278"/>
                <a:gd name="connsiteY7" fmla="*/ 683684 h 1510422"/>
                <a:gd name="connsiteX8" fmla="*/ 4323789 w 8936278"/>
                <a:gd name="connsiteY8" fmla="*/ 430365 h 1510422"/>
                <a:gd name="connsiteX9" fmla="*/ 4597291 w 8936278"/>
                <a:gd name="connsiteY9" fmla="*/ 484338 h 1510422"/>
                <a:gd name="connsiteX10" fmla="*/ 4864706 w 8936278"/>
                <a:gd name="connsiteY10" fmla="*/ 757882 h 1510422"/>
                <a:gd name="connsiteX11" fmla="*/ 4967178 w 8936278"/>
                <a:gd name="connsiteY11" fmla="*/ 842090 h 1510422"/>
                <a:gd name="connsiteX12" fmla="*/ 5413673 w 8936278"/>
                <a:gd name="connsiteY12" fmla="*/ 1003724 h 1510422"/>
                <a:gd name="connsiteX13" fmla="*/ 6002109 w 8936278"/>
                <a:gd name="connsiteY13" fmla="*/ 849772 h 1510422"/>
                <a:gd name="connsiteX14" fmla="*/ 6169054 w 8936278"/>
                <a:gd name="connsiteY14" fmla="*/ 782928 h 1510422"/>
                <a:gd name="connsiteX15" fmla="*/ 6791974 w 8936278"/>
                <a:gd name="connsiteY15" fmla="*/ 587750 h 1510422"/>
                <a:gd name="connsiteX16" fmla="*/ 6985967 w 8936278"/>
                <a:gd name="connsiteY16" fmla="*/ 546769 h 1510422"/>
                <a:gd name="connsiteX17" fmla="*/ 7908580 w 8936278"/>
                <a:gd name="connsiteY17" fmla="*/ 384931 h 1510422"/>
                <a:gd name="connsiteX18" fmla="*/ 7935260 w 8936278"/>
                <a:gd name="connsiteY18" fmla="*/ 378925 h 1510422"/>
                <a:gd name="connsiteX19" fmla="*/ 8498527 w 8936278"/>
                <a:gd name="connsiteY19" fmla="*/ 237475 h 1510422"/>
                <a:gd name="connsiteX20" fmla="*/ 8936278 w 8936278"/>
                <a:gd name="connsiteY20" fmla="*/ 146117 h 15104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36278" h="1510422">
                  <a:moveTo>
                    <a:pt x="0" y="650794"/>
                  </a:moveTo>
                  <a:cubicBezTo>
                    <a:pt x="146149" y="311183"/>
                    <a:pt x="481674" y="67506"/>
                    <a:pt x="845963" y="11980"/>
                  </a:cubicBezTo>
                  <a:cubicBezTo>
                    <a:pt x="1297320" y="-56825"/>
                    <a:pt x="1773070" y="177291"/>
                    <a:pt x="2042242" y="546034"/>
                  </a:cubicBezTo>
                  <a:cubicBezTo>
                    <a:pt x="2177073" y="730752"/>
                    <a:pt x="2235827" y="958086"/>
                    <a:pt x="2356112" y="1153019"/>
                  </a:cubicBezTo>
                  <a:cubicBezTo>
                    <a:pt x="2476357" y="1347870"/>
                    <a:pt x="2682158" y="1521884"/>
                    <a:pt x="2894456" y="1509831"/>
                  </a:cubicBezTo>
                  <a:cubicBezTo>
                    <a:pt x="3049062" y="1501210"/>
                    <a:pt x="3165548" y="1404050"/>
                    <a:pt x="3255354" y="1303458"/>
                  </a:cubicBezTo>
                  <a:cubicBezTo>
                    <a:pt x="3436477" y="1213366"/>
                    <a:pt x="3626058" y="1071589"/>
                    <a:pt x="3827651" y="864889"/>
                  </a:cubicBezTo>
                  <a:cubicBezTo>
                    <a:pt x="3884280" y="806871"/>
                    <a:pt x="3939356" y="745257"/>
                    <a:pt x="3996271" y="683684"/>
                  </a:cubicBezTo>
                  <a:cubicBezTo>
                    <a:pt x="4095229" y="576310"/>
                    <a:pt x="4206772" y="464032"/>
                    <a:pt x="4323789" y="430365"/>
                  </a:cubicBezTo>
                  <a:cubicBezTo>
                    <a:pt x="4442767" y="396126"/>
                    <a:pt x="4534860" y="440784"/>
                    <a:pt x="4597291" y="484338"/>
                  </a:cubicBezTo>
                  <a:cubicBezTo>
                    <a:pt x="4704625" y="559231"/>
                    <a:pt x="4756596" y="654430"/>
                    <a:pt x="4864706" y="757882"/>
                  </a:cubicBezTo>
                  <a:cubicBezTo>
                    <a:pt x="4893144" y="785094"/>
                    <a:pt x="4927873" y="813449"/>
                    <a:pt x="4967178" y="842090"/>
                  </a:cubicBezTo>
                  <a:cubicBezTo>
                    <a:pt x="5076841" y="921927"/>
                    <a:pt x="5227443" y="997922"/>
                    <a:pt x="5413673" y="1003724"/>
                  </a:cubicBezTo>
                  <a:cubicBezTo>
                    <a:pt x="5627809" y="1010139"/>
                    <a:pt x="5829934" y="921395"/>
                    <a:pt x="6002109" y="849772"/>
                  </a:cubicBezTo>
                  <a:cubicBezTo>
                    <a:pt x="6058983" y="826156"/>
                    <a:pt x="6114631" y="803725"/>
                    <a:pt x="6169054" y="782928"/>
                  </a:cubicBezTo>
                  <a:cubicBezTo>
                    <a:pt x="6389605" y="698352"/>
                    <a:pt x="6585233" y="635635"/>
                    <a:pt x="6791974" y="587750"/>
                  </a:cubicBezTo>
                  <a:cubicBezTo>
                    <a:pt x="6855508" y="572878"/>
                    <a:pt x="6920063" y="559435"/>
                    <a:pt x="6985967" y="546769"/>
                  </a:cubicBezTo>
                  <a:cubicBezTo>
                    <a:pt x="7259266" y="494798"/>
                    <a:pt x="7566640" y="461213"/>
                    <a:pt x="7908580" y="384931"/>
                  </a:cubicBezTo>
                  <a:cubicBezTo>
                    <a:pt x="7917446" y="382970"/>
                    <a:pt x="7926353" y="380968"/>
                    <a:pt x="7935260" y="378925"/>
                  </a:cubicBezTo>
                  <a:cubicBezTo>
                    <a:pt x="8118058" y="336923"/>
                    <a:pt x="8314217" y="276658"/>
                    <a:pt x="8498527" y="237475"/>
                  </a:cubicBezTo>
                  <a:cubicBezTo>
                    <a:pt x="8668782" y="201275"/>
                    <a:pt x="8820568" y="180968"/>
                    <a:pt x="8936278" y="146117"/>
                  </a:cubicBezTo>
                </a:path>
              </a:pathLst>
            </a:custGeom>
            <a:noFill/>
            <a:ln w="107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5" name="Graphic 21">
              <a:extLst>
                <a:ext uri="{FF2B5EF4-FFF2-40B4-BE49-F238E27FC236}">
                  <a16:creationId xmlns:a16="http://schemas.microsoft.com/office/drawing/2014/main" id="{99D544E7-5D81-8231-A981-363880C9052F}"/>
                </a:ext>
              </a:extLst>
            </p:cNvPr>
            <p:cNvSpPr/>
            <p:nvPr/>
          </p:nvSpPr>
          <p:spPr>
            <a:xfrm>
              <a:off x="129519" y="1822163"/>
              <a:ext cx="8924756" cy="1486259"/>
            </a:xfrm>
            <a:custGeom>
              <a:avLst/>
              <a:gdLst>
                <a:gd name="connsiteX0" fmla="*/ 0 w 8924756"/>
                <a:gd name="connsiteY0" fmla="*/ 665705 h 1486259"/>
                <a:gd name="connsiteX1" fmla="*/ 870560 w 8924756"/>
                <a:gd name="connsiteY1" fmla="*/ 11529 h 1486259"/>
                <a:gd name="connsiteX2" fmla="*/ 2084652 w 8924756"/>
                <a:gd name="connsiteY2" fmla="*/ 550159 h 1486259"/>
                <a:gd name="connsiteX3" fmla="*/ 2391986 w 8924756"/>
                <a:gd name="connsiteY3" fmla="*/ 1136961 h 1486259"/>
                <a:gd name="connsiteX4" fmla="*/ 2912679 w 8924756"/>
                <a:gd name="connsiteY4" fmla="*/ 1485969 h 1486259"/>
                <a:gd name="connsiteX5" fmla="*/ 3263035 w 8924756"/>
                <a:gd name="connsiteY5" fmla="*/ 1296429 h 1486259"/>
                <a:gd name="connsiteX6" fmla="*/ 3841624 w 8924756"/>
                <a:gd name="connsiteY6" fmla="*/ 885358 h 1486259"/>
                <a:gd name="connsiteX7" fmla="*/ 4009755 w 8924756"/>
                <a:gd name="connsiteY7" fmla="*/ 706727 h 1486259"/>
                <a:gd name="connsiteX8" fmla="*/ 4331715 w 8924756"/>
                <a:gd name="connsiteY8" fmla="*/ 449853 h 1486259"/>
                <a:gd name="connsiteX9" fmla="*/ 4602358 w 8924756"/>
                <a:gd name="connsiteY9" fmla="*/ 486380 h 1486259"/>
                <a:gd name="connsiteX10" fmla="*/ 4880396 w 8924756"/>
                <a:gd name="connsiteY10" fmla="*/ 725971 h 1486259"/>
                <a:gd name="connsiteX11" fmla="*/ 4985237 w 8924756"/>
                <a:gd name="connsiteY11" fmla="*/ 802089 h 1486259"/>
                <a:gd name="connsiteX12" fmla="*/ 5431447 w 8924756"/>
                <a:gd name="connsiteY12" fmla="*/ 949423 h 1486259"/>
                <a:gd name="connsiteX13" fmla="*/ 6016777 w 8924756"/>
                <a:gd name="connsiteY13" fmla="*/ 805031 h 1486259"/>
                <a:gd name="connsiteX14" fmla="*/ 6183600 w 8924756"/>
                <a:gd name="connsiteY14" fmla="*/ 744520 h 1486259"/>
                <a:gd name="connsiteX15" fmla="*/ 6803904 w 8924756"/>
                <a:gd name="connsiteY15" fmla="*/ 580067 h 1486259"/>
                <a:gd name="connsiteX16" fmla="*/ 6996223 w 8924756"/>
                <a:gd name="connsiteY16" fmla="*/ 548647 h 1486259"/>
                <a:gd name="connsiteX17" fmla="*/ 7911317 w 8924756"/>
                <a:gd name="connsiteY17" fmla="*/ 417453 h 1486259"/>
                <a:gd name="connsiteX18" fmla="*/ 7937834 w 8924756"/>
                <a:gd name="connsiteY18" fmla="*/ 411896 h 1486259"/>
                <a:gd name="connsiteX19" fmla="*/ 8496197 w 8924756"/>
                <a:gd name="connsiteY19" fmla="*/ 272775 h 1486259"/>
                <a:gd name="connsiteX20" fmla="*/ 8924757 w 8924756"/>
                <a:gd name="connsiteY20" fmla="*/ 168832 h 14862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24756" h="1486259">
                  <a:moveTo>
                    <a:pt x="0" y="665705"/>
                  </a:moveTo>
                  <a:cubicBezTo>
                    <a:pt x="149336" y="316248"/>
                    <a:pt x="495811" y="66688"/>
                    <a:pt x="870560" y="11529"/>
                  </a:cubicBezTo>
                  <a:cubicBezTo>
                    <a:pt x="1328086" y="-55805"/>
                    <a:pt x="1810251" y="178025"/>
                    <a:pt x="2084652" y="550159"/>
                  </a:cubicBezTo>
                  <a:cubicBezTo>
                    <a:pt x="2216256" y="728627"/>
                    <a:pt x="2274723" y="948320"/>
                    <a:pt x="2391986" y="1136961"/>
                  </a:cubicBezTo>
                  <a:cubicBezTo>
                    <a:pt x="2509207" y="1325520"/>
                    <a:pt x="2707735" y="1494222"/>
                    <a:pt x="2912679" y="1485969"/>
                  </a:cubicBezTo>
                  <a:cubicBezTo>
                    <a:pt x="3061933" y="1480126"/>
                    <a:pt x="3175068" y="1389994"/>
                    <a:pt x="3263035" y="1296429"/>
                  </a:cubicBezTo>
                  <a:cubicBezTo>
                    <a:pt x="3445057" y="1218268"/>
                    <a:pt x="3639091" y="1087522"/>
                    <a:pt x="3841624" y="885358"/>
                  </a:cubicBezTo>
                  <a:cubicBezTo>
                    <a:pt x="3898539" y="828606"/>
                    <a:pt x="3953452" y="767850"/>
                    <a:pt x="4009755" y="706727"/>
                  </a:cubicBezTo>
                  <a:cubicBezTo>
                    <a:pt x="4108018" y="599965"/>
                    <a:pt x="4217027" y="487197"/>
                    <a:pt x="4331715" y="449853"/>
                  </a:cubicBezTo>
                  <a:cubicBezTo>
                    <a:pt x="4447833" y="412059"/>
                    <a:pt x="4539069" y="449649"/>
                    <a:pt x="4602358" y="486380"/>
                  </a:cubicBezTo>
                  <a:cubicBezTo>
                    <a:pt x="4711244" y="549587"/>
                    <a:pt x="4768649" y="633101"/>
                    <a:pt x="4880396" y="725971"/>
                  </a:cubicBezTo>
                  <a:cubicBezTo>
                    <a:pt x="4909813" y="750445"/>
                    <a:pt x="4945319" y="776022"/>
                    <a:pt x="4985237" y="802089"/>
                  </a:cubicBezTo>
                  <a:cubicBezTo>
                    <a:pt x="5096330" y="874653"/>
                    <a:pt x="5246932" y="944847"/>
                    <a:pt x="5431447" y="949423"/>
                  </a:cubicBezTo>
                  <a:cubicBezTo>
                    <a:pt x="5643703" y="954407"/>
                    <a:pt x="5844683" y="870649"/>
                    <a:pt x="6016777" y="805031"/>
                  </a:cubicBezTo>
                  <a:cubicBezTo>
                    <a:pt x="6073651" y="783376"/>
                    <a:pt x="6129218" y="763070"/>
                    <a:pt x="6183600" y="744520"/>
                  </a:cubicBezTo>
                  <a:cubicBezTo>
                    <a:pt x="6403946" y="669056"/>
                    <a:pt x="6598798" y="617371"/>
                    <a:pt x="6803904" y="580067"/>
                  </a:cubicBezTo>
                  <a:cubicBezTo>
                    <a:pt x="6866907" y="568423"/>
                    <a:pt x="6930891" y="558208"/>
                    <a:pt x="6996223" y="548647"/>
                  </a:cubicBezTo>
                  <a:cubicBezTo>
                    <a:pt x="7266988" y="509506"/>
                    <a:pt x="7571624" y="487442"/>
                    <a:pt x="7911317" y="417453"/>
                  </a:cubicBezTo>
                  <a:cubicBezTo>
                    <a:pt x="7920143" y="415655"/>
                    <a:pt x="7928968" y="413775"/>
                    <a:pt x="7937834" y="411896"/>
                  </a:cubicBezTo>
                  <a:cubicBezTo>
                    <a:pt x="8119366" y="373081"/>
                    <a:pt x="8314339" y="314123"/>
                    <a:pt x="8496197" y="272775"/>
                  </a:cubicBezTo>
                  <a:cubicBezTo>
                    <a:pt x="8664410" y="234573"/>
                    <a:pt x="8813501" y="209363"/>
                    <a:pt x="8924757" y="168832"/>
                  </a:cubicBezTo>
                </a:path>
              </a:pathLst>
            </a:custGeom>
            <a:noFill/>
            <a:ln w="102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6" name="Graphic 21">
              <a:extLst>
                <a:ext uri="{FF2B5EF4-FFF2-40B4-BE49-F238E27FC236}">
                  <a16:creationId xmlns:a16="http://schemas.microsoft.com/office/drawing/2014/main" id="{5EE11885-B7D0-4EC8-6E0A-0A2A8916ABE7}"/>
                </a:ext>
              </a:extLst>
            </p:cNvPr>
            <p:cNvSpPr/>
            <p:nvPr/>
          </p:nvSpPr>
          <p:spPr>
            <a:xfrm>
              <a:off x="136301" y="1824477"/>
              <a:ext cx="8913315" cy="1462172"/>
            </a:xfrm>
            <a:custGeom>
              <a:avLst/>
              <a:gdLst>
                <a:gd name="connsiteX0" fmla="*/ 0 w 8913315"/>
                <a:gd name="connsiteY0" fmla="*/ 680674 h 1462172"/>
                <a:gd name="connsiteX1" fmla="*/ 895197 w 8913315"/>
                <a:gd name="connsiteY1" fmla="*/ 11095 h 1462172"/>
                <a:gd name="connsiteX2" fmla="*/ 2127144 w 8913315"/>
                <a:gd name="connsiteY2" fmla="*/ 554301 h 1462172"/>
                <a:gd name="connsiteX3" fmla="*/ 2427981 w 8913315"/>
                <a:gd name="connsiteY3" fmla="*/ 1120919 h 1462172"/>
                <a:gd name="connsiteX4" fmla="*/ 2930983 w 8913315"/>
                <a:gd name="connsiteY4" fmla="*/ 1462082 h 1462172"/>
                <a:gd name="connsiteX5" fmla="*/ 3270839 w 8913315"/>
                <a:gd name="connsiteY5" fmla="*/ 1289376 h 1462172"/>
                <a:gd name="connsiteX6" fmla="*/ 3855679 w 8913315"/>
                <a:gd name="connsiteY6" fmla="*/ 905761 h 1462172"/>
                <a:gd name="connsiteX7" fmla="*/ 4023360 w 8913315"/>
                <a:gd name="connsiteY7" fmla="*/ 729704 h 1462172"/>
                <a:gd name="connsiteX8" fmla="*/ 4339764 w 8913315"/>
                <a:gd name="connsiteY8" fmla="*/ 469316 h 1462172"/>
                <a:gd name="connsiteX9" fmla="*/ 4607547 w 8913315"/>
                <a:gd name="connsiteY9" fmla="*/ 488397 h 1462172"/>
                <a:gd name="connsiteX10" fmla="*/ 4896208 w 8913315"/>
                <a:gd name="connsiteY10" fmla="*/ 694076 h 1462172"/>
                <a:gd name="connsiteX11" fmla="*/ 5003419 w 8913315"/>
                <a:gd name="connsiteY11" fmla="*/ 762063 h 1462172"/>
                <a:gd name="connsiteX12" fmla="*/ 5449301 w 8913315"/>
                <a:gd name="connsiteY12" fmla="*/ 895097 h 1462172"/>
                <a:gd name="connsiteX13" fmla="*/ 6031526 w 8913315"/>
                <a:gd name="connsiteY13" fmla="*/ 760225 h 1462172"/>
                <a:gd name="connsiteX14" fmla="*/ 6198227 w 8913315"/>
                <a:gd name="connsiteY14" fmla="*/ 706047 h 1462172"/>
                <a:gd name="connsiteX15" fmla="*/ 6815957 w 8913315"/>
                <a:gd name="connsiteY15" fmla="*/ 572319 h 1462172"/>
                <a:gd name="connsiteX16" fmla="*/ 7006559 w 8913315"/>
                <a:gd name="connsiteY16" fmla="*/ 550419 h 1462172"/>
                <a:gd name="connsiteX17" fmla="*/ 7914136 w 8913315"/>
                <a:gd name="connsiteY17" fmla="*/ 449909 h 1462172"/>
                <a:gd name="connsiteX18" fmla="*/ 7940490 w 8913315"/>
                <a:gd name="connsiteY18" fmla="*/ 444843 h 1462172"/>
                <a:gd name="connsiteX19" fmla="*/ 8493992 w 8913315"/>
                <a:gd name="connsiteY19" fmla="*/ 308050 h 1462172"/>
                <a:gd name="connsiteX20" fmla="*/ 8913316 w 8913315"/>
                <a:gd name="connsiteY20" fmla="*/ 191523 h 14621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13315" h="1462172">
                  <a:moveTo>
                    <a:pt x="0" y="680674"/>
                  </a:moveTo>
                  <a:cubicBezTo>
                    <a:pt x="152482" y="321329"/>
                    <a:pt x="509907" y="65845"/>
                    <a:pt x="895197" y="11095"/>
                  </a:cubicBezTo>
                  <a:cubicBezTo>
                    <a:pt x="1358893" y="-54809"/>
                    <a:pt x="1847390" y="178817"/>
                    <a:pt x="2127144" y="554301"/>
                  </a:cubicBezTo>
                  <a:cubicBezTo>
                    <a:pt x="2255479" y="726558"/>
                    <a:pt x="2313702" y="938610"/>
                    <a:pt x="2427981" y="1120919"/>
                  </a:cubicBezTo>
                  <a:cubicBezTo>
                    <a:pt x="2542220" y="1303186"/>
                    <a:pt x="2733476" y="1466576"/>
                    <a:pt x="2930983" y="1462082"/>
                  </a:cubicBezTo>
                  <a:cubicBezTo>
                    <a:pt x="3074844" y="1458977"/>
                    <a:pt x="3184670" y="1375913"/>
                    <a:pt x="3270839" y="1289376"/>
                  </a:cubicBezTo>
                  <a:cubicBezTo>
                    <a:pt x="3453801" y="1223104"/>
                    <a:pt x="3652289" y="1103431"/>
                    <a:pt x="3855679" y="905761"/>
                  </a:cubicBezTo>
                  <a:cubicBezTo>
                    <a:pt x="3912840" y="850235"/>
                    <a:pt x="3967589" y="790337"/>
                    <a:pt x="4023360" y="729704"/>
                  </a:cubicBezTo>
                  <a:cubicBezTo>
                    <a:pt x="4120888" y="623514"/>
                    <a:pt x="4227405" y="510338"/>
                    <a:pt x="4339764" y="469316"/>
                  </a:cubicBezTo>
                  <a:cubicBezTo>
                    <a:pt x="4453022" y="427968"/>
                    <a:pt x="4543400" y="458489"/>
                    <a:pt x="4607547" y="488397"/>
                  </a:cubicBezTo>
                  <a:cubicBezTo>
                    <a:pt x="4717985" y="539919"/>
                    <a:pt x="4780825" y="611788"/>
                    <a:pt x="4896208" y="694076"/>
                  </a:cubicBezTo>
                  <a:cubicBezTo>
                    <a:pt x="4926647" y="715771"/>
                    <a:pt x="4962888" y="738570"/>
                    <a:pt x="5003419" y="762063"/>
                  </a:cubicBezTo>
                  <a:cubicBezTo>
                    <a:pt x="5115982" y="827354"/>
                    <a:pt x="5266503" y="891746"/>
                    <a:pt x="5449301" y="895097"/>
                  </a:cubicBezTo>
                  <a:cubicBezTo>
                    <a:pt x="5659678" y="898692"/>
                    <a:pt x="5859555" y="819918"/>
                    <a:pt x="6031526" y="760225"/>
                  </a:cubicBezTo>
                  <a:cubicBezTo>
                    <a:pt x="6088360" y="740531"/>
                    <a:pt x="6143886" y="722349"/>
                    <a:pt x="6198227" y="706047"/>
                  </a:cubicBezTo>
                  <a:cubicBezTo>
                    <a:pt x="6418369" y="639694"/>
                    <a:pt x="6612444" y="599081"/>
                    <a:pt x="6815957" y="572319"/>
                  </a:cubicBezTo>
                  <a:cubicBezTo>
                    <a:pt x="6878470" y="563943"/>
                    <a:pt x="6941882" y="556875"/>
                    <a:pt x="7006559" y="550419"/>
                  </a:cubicBezTo>
                  <a:cubicBezTo>
                    <a:pt x="7274792" y="524148"/>
                    <a:pt x="7576650" y="513566"/>
                    <a:pt x="7914136" y="449909"/>
                  </a:cubicBezTo>
                  <a:cubicBezTo>
                    <a:pt x="7922880" y="448275"/>
                    <a:pt x="7931664" y="446559"/>
                    <a:pt x="7940490" y="444843"/>
                  </a:cubicBezTo>
                  <a:cubicBezTo>
                    <a:pt x="8120796" y="409255"/>
                    <a:pt x="8314503" y="351523"/>
                    <a:pt x="8493992" y="308050"/>
                  </a:cubicBezTo>
                  <a:cubicBezTo>
                    <a:pt x="8660120" y="267805"/>
                    <a:pt x="8806555" y="237734"/>
                    <a:pt x="8913316" y="191523"/>
                  </a:cubicBezTo>
                </a:path>
              </a:pathLst>
            </a:custGeom>
            <a:noFill/>
            <a:ln w="96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7" name="Graphic 21">
              <a:extLst>
                <a:ext uri="{FF2B5EF4-FFF2-40B4-BE49-F238E27FC236}">
                  <a16:creationId xmlns:a16="http://schemas.microsoft.com/office/drawing/2014/main" id="{EA605AEB-9A7E-8C29-7A8D-CFCD96FFB5B0}"/>
                </a:ext>
              </a:extLst>
            </p:cNvPr>
            <p:cNvSpPr/>
            <p:nvPr/>
          </p:nvSpPr>
          <p:spPr>
            <a:xfrm>
              <a:off x="143084" y="1826826"/>
              <a:ext cx="8901876" cy="1438284"/>
            </a:xfrm>
            <a:custGeom>
              <a:avLst/>
              <a:gdLst>
                <a:gd name="connsiteX0" fmla="*/ 0 w 8901876"/>
                <a:gd name="connsiteY0" fmla="*/ 695649 h 1438284"/>
                <a:gd name="connsiteX1" fmla="*/ 919793 w 8901876"/>
                <a:gd name="connsiteY1" fmla="*/ 10666 h 1438284"/>
                <a:gd name="connsiteX2" fmla="*/ 2169555 w 8901876"/>
                <a:gd name="connsiteY2" fmla="*/ 558489 h 1438284"/>
                <a:gd name="connsiteX3" fmla="*/ 2463855 w 8901876"/>
                <a:gd name="connsiteY3" fmla="*/ 1104923 h 1438284"/>
                <a:gd name="connsiteX4" fmla="*/ 2949206 w 8901876"/>
                <a:gd name="connsiteY4" fmla="*/ 1438282 h 1438284"/>
                <a:gd name="connsiteX5" fmla="*/ 3278520 w 8901876"/>
                <a:gd name="connsiteY5" fmla="*/ 1282409 h 1438284"/>
                <a:gd name="connsiteX6" fmla="*/ 3869653 w 8901876"/>
                <a:gd name="connsiteY6" fmla="*/ 926292 h 1438284"/>
                <a:gd name="connsiteX7" fmla="*/ 4036884 w 8901876"/>
                <a:gd name="connsiteY7" fmla="*/ 752850 h 1438284"/>
                <a:gd name="connsiteX8" fmla="*/ 4347731 w 8901876"/>
                <a:gd name="connsiteY8" fmla="*/ 488908 h 1438284"/>
                <a:gd name="connsiteX9" fmla="*/ 4612654 w 8901876"/>
                <a:gd name="connsiteY9" fmla="*/ 490542 h 1438284"/>
                <a:gd name="connsiteX10" fmla="*/ 4911938 w 8901876"/>
                <a:gd name="connsiteY10" fmla="*/ 662268 h 1438284"/>
                <a:gd name="connsiteX11" fmla="*/ 5021519 w 8901876"/>
                <a:gd name="connsiteY11" fmla="*/ 722166 h 1438284"/>
                <a:gd name="connsiteX12" fmla="*/ 5467074 w 8901876"/>
                <a:gd name="connsiteY12" fmla="*/ 840899 h 1438284"/>
                <a:gd name="connsiteX13" fmla="*/ 6046194 w 8901876"/>
                <a:gd name="connsiteY13" fmla="*/ 715588 h 1438284"/>
                <a:gd name="connsiteX14" fmla="*/ 6212813 w 8901876"/>
                <a:gd name="connsiteY14" fmla="*/ 667743 h 1438284"/>
                <a:gd name="connsiteX15" fmla="*/ 6827970 w 8901876"/>
                <a:gd name="connsiteY15" fmla="*/ 564699 h 1438284"/>
                <a:gd name="connsiteX16" fmla="*/ 7016897 w 8901876"/>
                <a:gd name="connsiteY16" fmla="*/ 552319 h 1438284"/>
                <a:gd name="connsiteX17" fmla="*/ 7916955 w 8901876"/>
                <a:gd name="connsiteY17" fmla="*/ 482452 h 1438284"/>
                <a:gd name="connsiteX18" fmla="*/ 7943145 w 8901876"/>
                <a:gd name="connsiteY18" fmla="*/ 477876 h 1438284"/>
                <a:gd name="connsiteX19" fmla="*/ 8491744 w 8901876"/>
                <a:gd name="connsiteY19" fmla="*/ 343413 h 1438284"/>
                <a:gd name="connsiteX20" fmla="*/ 8901876 w 8901876"/>
                <a:gd name="connsiteY20" fmla="*/ 214302 h 1438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901876" h="1438284">
                  <a:moveTo>
                    <a:pt x="0" y="695649"/>
                  </a:moveTo>
                  <a:cubicBezTo>
                    <a:pt x="155669" y="326457"/>
                    <a:pt x="524003" y="65007"/>
                    <a:pt x="919793" y="10666"/>
                  </a:cubicBezTo>
                  <a:cubicBezTo>
                    <a:pt x="1389618" y="-53808"/>
                    <a:pt x="1884408" y="179654"/>
                    <a:pt x="2169555" y="558489"/>
                  </a:cubicBezTo>
                  <a:cubicBezTo>
                    <a:pt x="2294539" y="724535"/>
                    <a:pt x="2352599" y="928907"/>
                    <a:pt x="2463855" y="1104923"/>
                  </a:cubicBezTo>
                  <a:cubicBezTo>
                    <a:pt x="2575070" y="1280857"/>
                    <a:pt x="2759053" y="1439018"/>
                    <a:pt x="2949206" y="1438282"/>
                  </a:cubicBezTo>
                  <a:cubicBezTo>
                    <a:pt x="3087714" y="1437914"/>
                    <a:pt x="3194190" y="1361919"/>
                    <a:pt x="3278520" y="1282409"/>
                  </a:cubicBezTo>
                  <a:cubicBezTo>
                    <a:pt x="3462422" y="1228068"/>
                    <a:pt x="3665322" y="1119427"/>
                    <a:pt x="3869653" y="926292"/>
                  </a:cubicBezTo>
                  <a:cubicBezTo>
                    <a:pt x="3927058" y="872032"/>
                    <a:pt x="3981644" y="812993"/>
                    <a:pt x="4036884" y="752850"/>
                  </a:cubicBezTo>
                  <a:cubicBezTo>
                    <a:pt x="4133676" y="647273"/>
                    <a:pt x="4237701" y="533688"/>
                    <a:pt x="4347731" y="488908"/>
                  </a:cubicBezTo>
                  <a:cubicBezTo>
                    <a:pt x="4458170" y="444005"/>
                    <a:pt x="4547649" y="467457"/>
                    <a:pt x="4612654" y="490542"/>
                  </a:cubicBezTo>
                  <a:cubicBezTo>
                    <a:pt x="4724645" y="530338"/>
                    <a:pt x="4792960" y="590562"/>
                    <a:pt x="4911938" y="662268"/>
                  </a:cubicBezTo>
                  <a:cubicBezTo>
                    <a:pt x="4943399" y="681226"/>
                    <a:pt x="4980375" y="701205"/>
                    <a:pt x="5021519" y="722166"/>
                  </a:cubicBezTo>
                  <a:cubicBezTo>
                    <a:pt x="5135512" y="780225"/>
                    <a:pt x="5285992" y="838774"/>
                    <a:pt x="5467074" y="840899"/>
                  </a:cubicBezTo>
                  <a:cubicBezTo>
                    <a:pt x="5675572" y="843105"/>
                    <a:pt x="5874346" y="769275"/>
                    <a:pt x="6046194" y="715588"/>
                  </a:cubicBezTo>
                  <a:cubicBezTo>
                    <a:pt x="6102987" y="697896"/>
                    <a:pt x="6158513" y="681798"/>
                    <a:pt x="6212813" y="667743"/>
                  </a:cubicBezTo>
                  <a:cubicBezTo>
                    <a:pt x="6432792" y="610460"/>
                    <a:pt x="6626050" y="580920"/>
                    <a:pt x="6827970" y="564699"/>
                  </a:cubicBezTo>
                  <a:cubicBezTo>
                    <a:pt x="6889992" y="559551"/>
                    <a:pt x="6952831" y="555711"/>
                    <a:pt x="7016897" y="552319"/>
                  </a:cubicBezTo>
                  <a:cubicBezTo>
                    <a:pt x="7282595" y="538877"/>
                    <a:pt x="7581716" y="539858"/>
                    <a:pt x="7916955" y="482452"/>
                  </a:cubicBezTo>
                  <a:cubicBezTo>
                    <a:pt x="7925658" y="480981"/>
                    <a:pt x="7934361" y="479429"/>
                    <a:pt x="7943145" y="477876"/>
                  </a:cubicBezTo>
                  <a:cubicBezTo>
                    <a:pt x="8122225" y="445476"/>
                    <a:pt x="8314667" y="389010"/>
                    <a:pt x="8491744" y="343413"/>
                  </a:cubicBezTo>
                  <a:cubicBezTo>
                    <a:pt x="8655830" y="301166"/>
                    <a:pt x="8799568" y="266191"/>
                    <a:pt x="8901876" y="214302"/>
                  </a:cubicBezTo>
                </a:path>
              </a:pathLst>
            </a:custGeom>
            <a:noFill/>
            <a:ln w="91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8" name="Graphic 21">
              <a:extLst>
                <a:ext uri="{FF2B5EF4-FFF2-40B4-BE49-F238E27FC236}">
                  <a16:creationId xmlns:a16="http://schemas.microsoft.com/office/drawing/2014/main" id="{8FD4BFC2-5F6B-2072-76F9-61474B89F08D}"/>
                </a:ext>
              </a:extLst>
            </p:cNvPr>
            <p:cNvSpPr/>
            <p:nvPr/>
          </p:nvSpPr>
          <p:spPr>
            <a:xfrm>
              <a:off x="149825" y="1829159"/>
              <a:ext cx="8890354" cy="1414478"/>
            </a:xfrm>
            <a:custGeom>
              <a:avLst/>
              <a:gdLst>
                <a:gd name="connsiteX0" fmla="*/ 0 w 8890354"/>
                <a:gd name="connsiteY0" fmla="*/ 710599 h 1414478"/>
                <a:gd name="connsiteX1" fmla="*/ 944431 w 8890354"/>
                <a:gd name="connsiteY1" fmla="*/ 10253 h 1414478"/>
                <a:gd name="connsiteX2" fmla="*/ 2212006 w 8890354"/>
                <a:gd name="connsiteY2" fmla="*/ 562652 h 1414478"/>
                <a:gd name="connsiteX3" fmla="*/ 2499810 w 8890354"/>
                <a:gd name="connsiteY3" fmla="*/ 1088902 h 1414478"/>
                <a:gd name="connsiteX4" fmla="*/ 2967469 w 8890354"/>
                <a:gd name="connsiteY4" fmla="*/ 1414417 h 1414478"/>
                <a:gd name="connsiteX5" fmla="*/ 3286283 w 8890354"/>
                <a:gd name="connsiteY5" fmla="*/ 1275378 h 1414478"/>
                <a:gd name="connsiteX6" fmla="*/ 3883667 w 8890354"/>
                <a:gd name="connsiteY6" fmla="*/ 946757 h 1414478"/>
                <a:gd name="connsiteX7" fmla="*/ 4050408 w 8890354"/>
                <a:gd name="connsiteY7" fmla="*/ 775890 h 1414478"/>
                <a:gd name="connsiteX8" fmla="*/ 4355698 w 8890354"/>
                <a:gd name="connsiteY8" fmla="*/ 508434 h 1414478"/>
                <a:gd name="connsiteX9" fmla="*/ 4617761 w 8890354"/>
                <a:gd name="connsiteY9" fmla="*/ 492622 h 1414478"/>
                <a:gd name="connsiteX10" fmla="*/ 4927709 w 8890354"/>
                <a:gd name="connsiteY10" fmla="*/ 630395 h 1414478"/>
                <a:gd name="connsiteX11" fmla="*/ 5039660 w 8890354"/>
                <a:gd name="connsiteY11" fmla="*/ 682162 h 1414478"/>
                <a:gd name="connsiteX12" fmla="*/ 5484888 w 8890354"/>
                <a:gd name="connsiteY12" fmla="*/ 786554 h 1414478"/>
                <a:gd name="connsiteX13" fmla="*/ 6060903 w 8890354"/>
                <a:gd name="connsiteY13" fmla="*/ 670762 h 1414478"/>
                <a:gd name="connsiteX14" fmla="*/ 6227399 w 8890354"/>
                <a:gd name="connsiteY14" fmla="*/ 629251 h 1414478"/>
                <a:gd name="connsiteX15" fmla="*/ 6839982 w 8890354"/>
                <a:gd name="connsiteY15" fmla="*/ 556932 h 1414478"/>
                <a:gd name="connsiteX16" fmla="*/ 7027193 w 8890354"/>
                <a:gd name="connsiteY16" fmla="*/ 554113 h 1414478"/>
                <a:gd name="connsiteX17" fmla="*/ 7919734 w 8890354"/>
                <a:gd name="connsiteY17" fmla="*/ 514889 h 1414478"/>
                <a:gd name="connsiteX18" fmla="*/ 7945720 w 8890354"/>
                <a:gd name="connsiteY18" fmla="*/ 510804 h 1414478"/>
                <a:gd name="connsiteX19" fmla="*/ 8489415 w 8890354"/>
                <a:gd name="connsiteY19" fmla="*/ 378669 h 1414478"/>
                <a:gd name="connsiteX20" fmla="*/ 8890354 w 8890354"/>
                <a:gd name="connsiteY20" fmla="*/ 236974 h 1414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90354" h="1414478">
                  <a:moveTo>
                    <a:pt x="0" y="710599"/>
                  </a:moveTo>
                  <a:cubicBezTo>
                    <a:pt x="158815" y="331519"/>
                    <a:pt x="538099" y="64104"/>
                    <a:pt x="944431" y="10253"/>
                  </a:cubicBezTo>
                  <a:cubicBezTo>
                    <a:pt x="1420425" y="-52831"/>
                    <a:pt x="1921384" y="180549"/>
                    <a:pt x="2212006" y="562652"/>
                  </a:cubicBezTo>
                  <a:cubicBezTo>
                    <a:pt x="2333641" y="722529"/>
                    <a:pt x="2391536" y="919178"/>
                    <a:pt x="2499810" y="1088902"/>
                  </a:cubicBezTo>
                  <a:cubicBezTo>
                    <a:pt x="2608001" y="1258544"/>
                    <a:pt x="2784712" y="1411394"/>
                    <a:pt x="2967469" y="1414417"/>
                  </a:cubicBezTo>
                  <a:cubicBezTo>
                    <a:pt x="3100625" y="1416828"/>
                    <a:pt x="3203750" y="1347900"/>
                    <a:pt x="3286283" y="1275378"/>
                  </a:cubicBezTo>
                  <a:cubicBezTo>
                    <a:pt x="3471084" y="1232967"/>
                    <a:pt x="3678478" y="1135398"/>
                    <a:pt x="3883667" y="946757"/>
                  </a:cubicBezTo>
                  <a:cubicBezTo>
                    <a:pt x="3941317" y="893765"/>
                    <a:pt x="3995740" y="835542"/>
                    <a:pt x="4050408" y="775890"/>
                  </a:cubicBezTo>
                  <a:cubicBezTo>
                    <a:pt x="4146465" y="670885"/>
                    <a:pt x="4247997" y="556891"/>
                    <a:pt x="4355698" y="508434"/>
                  </a:cubicBezTo>
                  <a:cubicBezTo>
                    <a:pt x="4463278" y="460017"/>
                    <a:pt x="4551898" y="476319"/>
                    <a:pt x="4617761" y="492622"/>
                  </a:cubicBezTo>
                  <a:cubicBezTo>
                    <a:pt x="4731346" y="520732"/>
                    <a:pt x="4805095" y="569271"/>
                    <a:pt x="4927709" y="630395"/>
                  </a:cubicBezTo>
                  <a:cubicBezTo>
                    <a:pt x="4960191" y="646574"/>
                    <a:pt x="4997903" y="663775"/>
                    <a:pt x="5039660" y="682162"/>
                  </a:cubicBezTo>
                  <a:cubicBezTo>
                    <a:pt x="5155083" y="732948"/>
                    <a:pt x="5305563" y="785655"/>
                    <a:pt x="5484888" y="786554"/>
                  </a:cubicBezTo>
                  <a:cubicBezTo>
                    <a:pt x="5691507" y="787330"/>
                    <a:pt x="5889178" y="718484"/>
                    <a:pt x="6060903" y="670762"/>
                  </a:cubicBezTo>
                  <a:cubicBezTo>
                    <a:pt x="6117655" y="655032"/>
                    <a:pt x="6173140" y="641059"/>
                    <a:pt x="6227399" y="629251"/>
                  </a:cubicBezTo>
                  <a:cubicBezTo>
                    <a:pt x="6447174" y="581079"/>
                    <a:pt x="6639656" y="562570"/>
                    <a:pt x="6839982" y="556932"/>
                  </a:cubicBezTo>
                  <a:cubicBezTo>
                    <a:pt x="6901514" y="555012"/>
                    <a:pt x="6963741" y="554358"/>
                    <a:pt x="7027193" y="554113"/>
                  </a:cubicBezTo>
                  <a:cubicBezTo>
                    <a:pt x="7290359" y="553500"/>
                    <a:pt x="7586742" y="566003"/>
                    <a:pt x="7919734" y="514889"/>
                  </a:cubicBezTo>
                  <a:cubicBezTo>
                    <a:pt x="7928355" y="513582"/>
                    <a:pt x="7937058" y="512193"/>
                    <a:pt x="7945720" y="510804"/>
                  </a:cubicBezTo>
                  <a:cubicBezTo>
                    <a:pt x="8123533" y="481631"/>
                    <a:pt x="8314748" y="426391"/>
                    <a:pt x="8489415" y="378669"/>
                  </a:cubicBezTo>
                  <a:cubicBezTo>
                    <a:pt x="8651458" y="334420"/>
                    <a:pt x="8792499" y="294543"/>
                    <a:pt x="8890354" y="236974"/>
                  </a:cubicBezTo>
                </a:path>
              </a:pathLst>
            </a:custGeom>
            <a:noFill/>
            <a:ln w="86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29" name="Graphic 21">
              <a:extLst>
                <a:ext uri="{FF2B5EF4-FFF2-40B4-BE49-F238E27FC236}">
                  <a16:creationId xmlns:a16="http://schemas.microsoft.com/office/drawing/2014/main" id="{3EDFE39F-2F8A-93B2-E6AB-E765F74904B8}"/>
                </a:ext>
              </a:extLst>
            </p:cNvPr>
            <p:cNvSpPr/>
            <p:nvPr/>
          </p:nvSpPr>
          <p:spPr>
            <a:xfrm>
              <a:off x="156608" y="1831489"/>
              <a:ext cx="8878995" cy="1390936"/>
            </a:xfrm>
            <a:custGeom>
              <a:avLst/>
              <a:gdLst>
                <a:gd name="connsiteX0" fmla="*/ 0 w 8878995"/>
                <a:gd name="connsiteY0" fmla="*/ 725592 h 1390936"/>
                <a:gd name="connsiteX1" fmla="*/ 969027 w 8878995"/>
                <a:gd name="connsiteY1" fmla="*/ 9843 h 1390936"/>
                <a:gd name="connsiteX2" fmla="*/ 2254458 w 8878995"/>
                <a:gd name="connsiteY2" fmla="*/ 566859 h 1390936"/>
                <a:gd name="connsiteX3" fmla="*/ 2535724 w 8878995"/>
                <a:gd name="connsiteY3" fmla="*/ 1072926 h 1390936"/>
                <a:gd name="connsiteX4" fmla="*/ 2985733 w 8878995"/>
                <a:gd name="connsiteY4" fmla="*/ 1390637 h 1390936"/>
                <a:gd name="connsiteX5" fmla="*/ 3294005 w 8878995"/>
                <a:gd name="connsiteY5" fmla="*/ 1268431 h 1390936"/>
                <a:gd name="connsiteX6" fmla="*/ 3897681 w 8878995"/>
                <a:gd name="connsiteY6" fmla="*/ 967267 h 1390936"/>
                <a:gd name="connsiteX7" fmla="*/ 4063973 w 8878995"/>
                <a:gd name="connsiteY7" fmla="*/ 799014 h 1390936"/>
                <a:gd name="connsiteX8" fmla="*/ 4363707 w 8878995"/>
                <a:gd name="connsiteY8" fmla="*/ 528004 h 1390936"/>
                <a:gd name="connsiteX9" fmla="*/ 4622909 w 8878995"/>
                <a:gd name="connsiteY9" fmla="*/ 494745 h 1390936"/>
                <a:gd name="connsiteX10" fmla="*/ 4943480 w 8878995"/>
                <a:gd name="connsiteY10" fmla="*/ 598565 h 1390936"/>
                <a:gd name="connsiteX11" fmla="*/ 5057801 w 8878995"/>
                <a:gd name="connsiteY11" fmla="*/ 642242 h 1390936"/>
                <a:gd name="connsiteX12" fmla="*/ 5502743 w 8878995"/>
                <a:gd name="connsiteY12" fmla="*/ 732334 h 1390936"/>
                <a:gd name="connsiteX13" fmla="*/ 6075653 w 8878995"/>
                <a:gd name="connsiteY13" fmla="*/ 626062 h 1390936"/>
                <a:gd name="connsiteX14" fmla="*/ 6242026 w 8878995"/>
                <a:gd name="connsiteY14" fmla="*/ 590884 h 1390936"/>
                <a:gd name="connsiteX15" fmla="*/ 6851994 w 8878995"/>
                <a:gd name="connsiteY15" fmla="*/ 549290 h 1390936"/>
                <a:gd name="connsiteX16" fmla="*/ 7037530 w 8878995"/>
                <a:gd name="connsiteY16" fmla="*/ 555991 h 1390936"/>
                <a:gd name="connsiteX17" fmla="*/ 7922594 w 8878995"/>
                <a:gd name="connsiteY17" fmla="*/ 547411 h 1390936"/>
                <a:gd name="connsiteX18" fmla="*/ 7948416 w 8878995"/>
                <a:gd name="connsiteY18" fmla="*/ 543775 h 1390936"/>
                <a:gd name="connsiteX19" fmla="*/ 8487250 w 8878995"/>
                <a:gd name="connsiteY19" fmla="*/ 413969 h 1390936"/>
                <a:gd name="connsiteX20" fmla="*/ 8878995 w 8878995"/>
                <a:gd name="connsiteY20" fmla="*/ 259649 h 13909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78995" h="1390936">
                  <a:moveTo>
                    <a:pt x="0" y="725592"/>
                  </a:moveTo>
                  <a:cubicBezTo>
                    <a:pt x="162002" y="336666"/>
                    <a:pt x="552195" y="63204"/>
                    <a:pt x="969027" y="9843"/>
                  </a:cubicBezTo>
                  <a:cubicBezTo>
                    <a:pt x="1451191" y="-51852"/>
                    <a:pt x="1958238" y="181569"/>
                    <a:pt x="2254458" y="566859"/>
                  </a:cubicBezTo>
                  <a:cubicBezTo>
                    <a:pt x="2372660" y="720608"/>
                    <a:pt x="2430474" y="909535"/>
                    <a:pt x="2535724" y="1072926"/>
                  </a:cubicBezTo>
                  <a:cubicBezTo>
                    <a:pt x="2640933" y="1236235"/>
                    <a:pt x="2810370" y="1383813"/>
                    <a:pt x="2985733" y="1390637"/>
                  </a:cubicBezTo>
                  <a:cubicBezTo>
                    <a:pt x="3113495" y="1395785"/>
                    <a:pt x="3213311" y="1333926"/>
                    <a:pt x="3294005" y="1268431"/>
                  </a:cubicBezTo>
                  <a:cubicBezTo>
                    <a:pt x="3479746" y="1237910"/>
                    <a:pt x="3691553" y="1151414"/>
                    <a:pt x="3897681" y="967267"/>
                  </a:cubicBezTo>
                  <a:cubicBezTo>
                    <a:pt x="3955618" y="915541"/>
                    <a:pt x="4009877" y="858135"/>
                    <a:pt x="4063973" y="799014"/>
                  </a:cubicBezTo>
                  <a:cubicBezTo>
                    <a:pt x="4159294" y="694622"/>
                    <a:pt x="4258375" y="580261"/>
                    <a:pt x="4363707" y="528004"/>
                  </a:cubicBezTo>
                  <a:cubicBezTo>
                    <a:pt x="4468466" y="476073"/>
                    <a:pt x="4556188" y="485266"/>
                    <a:pt x="4622909" y="494745"/>
                  </a:cubicBezTo>
                  <a:cubicBezTo>
                    <a:pt x="4738047" y="511129"/>
                    <a:pt x="4817270" y="547983"/>
                    <a:pt x="4943480" y="598565"/>
                  </a:cubicBezTo>
                  <a:cubicBezTo>
                    <a:pt x="4976984" y="612007"/>
                    <a:pt x="5015431" y="626430"/>
                    <a:pt x="5057801" y="642242"/>
                  </a:cubicBezTo>
                  <a:cubicBezTo>
                    <a:pt x="5174654" y="685797"/>
                    <a:pt x="5325093" y="732661"/>
                    <a:pt x="5502743" y="732334"/>
                  </a:cubicBezTo>
                  <a:cubicBezTo>
                    <a:pt x="5707482" y="731721"/>
                    <a:pt x="5904009" y="667819"/>
                    <a:pt x="6075653" y="626062"/>
                  </a:cubicBezTo>
                  <a:cubicBezTo>
                    <a:pt x="6132364" y="612293"/>
                    <a:pt x="6187849" y="600445"/>
                    <a:pt x="6242026" y="590884"/>
                  </a:cubicBezTo>
                  <a:cubicBezTo>
                    <a:pt x="6461597" y="551824"/>
                    <a:pt x="6653261" y="544388"/>
                    <a:pt x="6851994" y="549290"/>
                  </a:cubicBezTo>
                  <a:cubicBezTo>
                    <a:pt x="6913036" y="550639"/>
                    <a:pt x="6974690" y="553172"/>
                    <a:pt x="7037530" y="555991"/>
                  </a:cubicBezTo>
                  <a:cubicBezTo>
                    <a:pt x="7298122" y="568249"/>
                    <a:pt x="7591809" y="592232"/>
                    <a:pt x="7922594" y="547411"/>
                  </a:cubicBezTo>
                  <a:cubicBezTo>
                    <a:pt x="7931174" y="546267"/>
                    <a:pt x="7939795" y="545041"/>
                    <a:pt x="7948416" y="543775"/>
                  </a:cubicBezTo>
                  <a:cubicBezTo>
                    <a:pt x="8125004" y="517789"/>
                    <a:pt x="8314993" y="463816"/>
                    <a:pt x="8487250" y="413969"/>
                  </a:cubicBezTo>
                  <a:cubicBezTo>
                    <a:pt x="8647250" y="367677"/>
                    <a:pt x="8785595" y="322938"/>
                    <a:pt x="8878995" y="259649"/>
                  </a:cubicBezTo>
                </a:path>
              </a:pathLst>
            </a:custGeom>
            <a:noFill/>
            <a:ln w="8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0" name="Graphic 21">
              <a:extLst>
                <a:ext uri="{FF2B5EF4-FFF2-40B4-BE49-F238E27FC236}">
                  <a16:creationId xmlns:a16="http://schemas.microsoft.com/office/drawing/2014/main" id="{C9E5B38F-AB73-9067-4305-FE8831C8AB29}"/>
                </a:ext>
              </a:extLst>
            </p:cNvPr>
            <p:cNvSpPr/>
            <p:nvPr/>
          </p:nvSpPr>
          <p:spPr>
            <a:xfrm>
              <a:off x="163390" y="1833843"/>
              <a:ext cx="8867637" cy="1367599"/>
            </a:xfrm>
            <a:custGeom>
              <a:avLst/>
              <a:gdLst>
                <a:gd name="connsiteX0" fmla="*/ 0 w 8867637"/>
                <a:gd name="connsiteY0" fmla="*/ 740563 h 1367599"/>
                <a:gd name="connsiteX1" fmla="*/ 993664 w 8867637"/>
                <a:gd name="connsiteY1" fmla="*/ 9451 h 1367599"/>
                <a:gd name="connsiteX2" fmla="*/ 2296909 w 8867637"/>
                <a:gd name="connsiteY2" fmla="*/ 571043 h 1367599"/>
                <a:gd name="connsiteX3" fmla="*/ 2571679 w 8867637"/>
                <a:gd name="connsiteY3" fmla="*/ 1056925 h 1367599"/>
                <a:gd name="connsiteX4" fmla="*/ 3004037 w 8867637"/>
                <a:gd name="connsiteY4" fmla="*/ 1366833 h 1367599"/>
                <a:gd name="connsiteX5" fmla="*/ 3301809 w 8867637"/>
                <a:gd name="connsiteY5" fmla="*/ 1261419 h 1367599"/>
                <a:gd name="connsiteX6" fmla="*/ 3911777 w 8867637"/>
                <a:gd name="connsiteY6" fmla="*/ 987753 h 1367599"/>
                <a:gd name="connsiteX7" fmla="*/ 4077619 w 8867637"/>
                <a:gd name="connsiteY7" fmla="*/ 822074 h 1367599"/>
                <a:gd name="connsiteX8" fmla="*/ 4371796 w 8867637"/>
                <a:gd name="connsiteY8" fmla="*/ 547550 h 1367599"/>
                <a:gd name="connsiteX9" fmla="*/ 4628139 w 8867637"/>
                <a:gd name="connsiteY9" fmla="*/ 496845 h 1367599"/>
                <a:gd name="connsiteX10" fmla="*/ 4959333 w 8867637"/>
                <a:gd name="connsiteY10" fmla="*/ 566712 h 1367599"/>
                <a:gd name="connsiteX11" fmla="*/ 5076023 w 8867637"/>
                <a:gd name="connsiteY11" fmla="*/ 602259 h 1367599"/>
                <a:gd name="connsiteX12" fmla="*/ 5520639 w 8867637"/>
                <a:gd name="connsiteY12" fmla="*/ 678050 h 1367599"/>
                <a:gd name="connsiteX13" fmla="*/ 6090444 w 8867637"/>
                <a:gd name="connsiteY13" fmla="*/ 581339 h 1367599"/>
                <a:gd name="connsiteX14" fmla="*/ 6256735 w 8867637"/>
                <a:gd name="connsiteY14" fmla="*/ 552494 h 1367599"/>
                <a:gd name="connsiteX15" fmla="*/ 6864129 w 8867637"/>
                <a:gd name="connsiteY15" fmla="*/ 541625 h 1367599"/>
                <a:gd name="connsiteX16" fmla="*/ 7047949 w 8867637"/>
                <a:gd name="connsiteY16" fmla="*/ 557846 h 1367599"/>
                <a:gd name="connsiteX17" fmla="*/ 7925495 w 8867637"/>
                <a:gd name="connsiteY17" fmla="*/ 579909 h 1367599"/>
                <a:gd name="connsiteX18" fmla="*/ 7951154 w 8867637"/>
                <a:gd name="connsiteY18" fmla="*/ 576763 h 1367599"/>
                <a:gd name="connsiteX19" fmla="*/ 8485084 w 8867637"/>
                <a:gd name="connsiteY19" fmla="*/ 449287 h 1367599"/>
                <a:gd name="connsiteX20" fmla="*/ 8867637 w 8867637"/>
                <a:gd name="connsiteY20" fmla="*/ 282382 h 13675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67637" h="1367599">
                  <a:moveTo>
                    <a:pt x="0" y="740563"/>
                  </a:moveTo>
                  <a:cubicBezTo>
                    <a:pt x="165148" y="341789"/>
                    <a:pt x="566291" y="62280"/>
                    <a:pt x="993664" y="9451"/>
                  </a:cubicBezTo>
                  <a:cubicBezTo>
                    <a:pt x="1481957" y="-50896"/>
                    <a:pt x="1995010" y="182607"/>
                    <a:pt x="2296909" y="571043"/>
                  </a:cubicBezTo>
                  <a:cubicBezTo>
                    <a:pt x="2411679" y="718704"/>
                    <a:pt x="2469411" y="899827"/>
                    <a:pt x="2571679" y="1056925"/>
                  </a:cubicBezTo>
                  <a:cubicBezTo>
                    <a:pt x="2673864" y="1213942"/>
                    <a:pt x="2836029" y="1356210"/>
                    <a:pt x="3004037" y="1366833"/>
                  </a:cubicBezTo>
                  <a:cubicBezTo>
                    <a:pt x="3126447" y="1374759"/>
                    <a:pt x="3222913" y="1319928"/>
                    <a:pt x="3301809" y="1261419"/>
                  </a:cubicBezTo>
                  <a:cubicBezTo>
                    <a:pt x="3488448" y="1242829"/>
                    <a:pt x="3704750" y="1167364"/>
                    <a:pt x="3911777" y="987753"/>
                  </a:cubicBezTo>
                  <a:cubicBezTo>
                    <a:pt x="3969959" y="937293"/>
                    <a:pt x="4024055" y="880746"/>
                    <a:pt x="4077619" y="822074"/>
                  </a:cubicBezTo>
                  <a:cubicBezTo>
                    <a:pt x="4172246" y="718254"/>
                    <a:pt x="4268794" y="603525"/>
                    <a:pt x="4371796" y="547550"/>
                  </a:cubicBezTo>
                  <a:cubicBezTo>
                    <a:pt x="4473737" y="492147"/>
                    <a:pt x="4560560" y="494189"/>
                    <a:pt x="4628139" y="496845"/>
                  </a:cubicBezTo>
                  <a:cubicBezTo>
                    <a:pt x="4744829" y="501503"/>
                    <a:pt x="4829569" y="526671"/>
                    <a:pt x="4959333" y="566712"/>
                  </a:cubicBezTo>
                  <a:cubicBezTo>
                    <a:pt x="4993858" y="577376"/>
                    <a:pt x="5033041" y="589062"/>
                    <a:pt x="5076023" y="602259"/>
                  </a:cubicBezTo>
                  <a:cubicBezTo>
                    <a:pt x="5194266" y="638622"/>
                    <a:pt x="5344705" y="679603"/>
                    <a:pt x="5520639" y="678050"/>
                  </a:cubicBezTo>
                  <a:cubicBezTo>
                    <a:pt x="5723498" y="676048"/>
                    <a:pt x="5918922" y="617131"/>
                    <a:pt x="6090444" y="581339"/>
                  </a:cubicBezTo>
                  <a:cubicBezTo>
                    <a:pt x="6147113" y="569531"/>
                    <a:pt x="6202557" y="559807"/>
                    <a:pt x="6256735" y="552494"/>
                  </a:cubicBezTo>
                  <a:cubicBezTo>
                    <a:pt x="6476101" y="522545"/>
                    <a:pt x="6666989" y="526140"/>
                    <a:pt x="6864129" y="541625"/>
                  </a:cubicBezTo>
                  <a:cubicBezTo>
                    <a:pt x="6924640" y="546202"/>
                    <a:pt x="6985763" y="551963"/>
                    <a:pt x="7047949" y="557846"/>
                  </a:cubicBezTo>
                  <a:cubicBezTo>
                    <a:pt x="7306007" y="582933"/>
                    <a:pt x="7596956" y="618438"/>
                    <a:pt x="7925495" y="579909"/>
                  </a:cubicBezTo>
                  <a:cubicBezTo>
                    <a:pt x="7934034" y="578929"/>
                    <a:pt x="7942573" y="577866"/>
                    <a:pt x="7951154" y="576763"/>
                  </a:cubicBezTo>
                  <a:cubicBezTo>
                    <a:pt x="8126475" y="553965"/>
                    <a:pt x="8315238" y="501258"/>
                    <a:pt x="8485084" y="449287"/>
                  </a:cubicBezTo>
                  <a:cubicBezTo>
                    <a:pt x="8643041" y="400992"/>
                    <a:pt x="8778690" y="351350"/>
                    <a:pt x="8867637" y="282382"/>
                  </a:cubicBezTo>
                </a:path>
              </a:pathLst>
            </a:custGeom>
            <a:noFill/>
            <a:ln w="753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1" name="Graphic 21">
              <a:extLst>
                <a:ext uri="{FF2B5EF4-FFF2-40B4-BE49-F238E27FC236}">
                  <a16:creationId xmlns:a16="http://schemas.microsoft.com/office/drawing/2014/main" id="{02093979-1B0D-C150-B014-D7306FB2BA44}"/>
                </a:ext>
              </a:extLst>
            </p:cNvPr>
            <p:cNvSpPr/>
            <p:nvPr/>
          </p:nvSpPr>
          <p:spPr>
            <a:xfrm>
              <a:off x="170173" y="1836102"/>
              <a:ext cx="8856196" cy="1344504"/>
            </a:xfrm>
            <a:custGeom>
              <a:avLst/>
              <a:gdLst>
                <a:gd name="connsiteX0" fmla="*/ 0 w 8856196"/>
                <a:gd name="connsiteY0" fmla="*/ 755586 h 1344504"/>
                <a:gd name="connsiteX1" fmla="*/ 1018302 w 8856196"/>
                <a:gd name="connsiteY1" fmla="*/ 9071 h 1344504"/>
                <a:gd name="connsiteX2" fmla="*/ 2339401 w 8856196"/>
                <a:gd name="connsiteY2" fmla="*/ 575239 h 1344504"/>
                <a:gd name="connsiteX3" fmla="*/ 2607674 w 8856196"/>
                <a:gd name="connsiteY3" fmla="*/ 1040938 h 1344504"/>
                <a:gd name="connsiteX4" fmla="*/ 3022341 w 8856196"/>
                <a:gd name="connsiteY4" fmla="*/ 1343000 h 1344504"/>
                <a:gd name="connsiteX5" fmla="*/ 3309572 w 8856196"/>
                <a:gd name="connsiteY5" fmla="*/ 1254420 h 1344504"/>
                <a:gd name="connsiteX6" fmla="*/ 3925791 w 8856196"/>
                <a:gd name="connsiteY6" fmla="*/ 1008251 h 1344504"/>
                <a:gd name="connsiteX7" fmla="*/ 4091143 w 8856196"/>
                <a:gd name="connsiteY7" fmla="*/ 845147 h 1344504"/>
                <a:gd name="connsiteX8" fmla="*/ 4379764 w 8856196"/>
                <a:gd name="connsiteY8" fmla="*/ 567109 h 1344504"/>
                <a:gd name="connsiteX9" fmla="*/ 4633246 w 8856196"/>
                <a:gd name="connsiteY9" fmla="*/ 498958 h 1344504"/>
                <a:gd name="connsiteX10" fmla="*/ 4975064 w 8856196"/>
                <a:gd name="connsiteY10" fmla="*/ 534872 h 1344504"/>
                <a:gd name="connsiteX11" fmla="*/ 5094164 w 8856196"/>
                <a:gd name="connsiteY11" fmla="*/ 562328 h 1344504"/>
                <a:gd name="connsiteX12" fmla="*/ 5538453 w 8856196"/>
                <a:gd name="connsiteY12" fmla="*/ 623819 h 1344504"/>
                <a:gd name="connsiteX13" fmla="*/ 6105112 w 8856196"/>
                <a:gd name="connsiteY13" fmla="*/ 536629 h 1344504"/>
                <a:gd name="connsiteX14" fmla="*/ 6271281 w 8856196"/>
                <a:gd name="connsiteY14" fmla="*/ 514116 h 1344504"/>
                <a:gd name="connsiteX15" fmla="*/ 6876100 w 8856196"/>
                <a:gd name="connsiteY15" fmla="*/ 533932 h 1344504"/>
                <a:gd name="connsiteX16" fmla="*/ 7058245 w 8856196"/>
                <a:gd name="connsiteY16" fmla="*/ 559713 h 1344504"/>
                <a:gd name="connsiteX17" fmla="*/ 7928273 w 8856196"/>
                <a:gd name="connsiteY17" fmla="*/ 612420 h 1344504"/>
                <a:gd name="connsiteX18" fmla="*/ 7953768 w 8856196"/>
                <a:gd name="connsiteY18" fmla="*/ 609764 h 1344504"/>
                <a:gd name="connsiteX19" fmla="*/ 8482838 w 8856196"/>
                <a:gd name="connsiteY19" fmla="*/ 484616 h 1344504"/>
                <a:gd name="connsiteX20" fmla="*/ 8856197 w 8856196"/>
                <a:gd name="connsiteY20" fmla="*/ 305128 h 13445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56196" h="1344504">
                  <a:moveTo>
                    <a:pt x="0" y="755586"/>
                  </a:moveTo>
                  <a:cubicBezTo>
                    <a:pt x="168335" y="346925"/>
                    <a:pt x="580387" y="61369"/>
                    <a:pt x="1018302" y="9071"/>
                  </a:cubicBezTo>
                  <a:cubicBezTo>
                    <a:pt x="1512764" y="-49968"/>
                    <a:pt x="2031700" y="183821"/>
                    <a:pt x="2339401" y="575239"/>
                  </a:cubicBezTo>
                  <a:cubicBezTo>
                    <a:pt x="2450698" y="716812"/>
                    <a:pt x="2508390" y="890131"/>
                    <a:pt x="2607674" y="1040938"/>
                  </a:cubicBezTo>
                  <a:cubicBezTo>
                    <a:pt x="2706837" y="1191622"/>
                    <a:pt x="2861729" y="1328618"/>
                    <a:pt x="3022341" y="1343000"/>
                  </a:cubicBezTo>
                  <a:cubicBezTo>
                    <a:pt x="3139399" y="1353664"/>
                    <a:pt x="3232474" y="1305901"/>
                    <a:pt x="3309572" y="1254420"/>
                  </a:cubicBezTo>
                  <a:cubicBezTo>
                    <a:pt x="3497151" y="1247761"/>
                    <a:pt x="3717865" y="1183328"/>
                    <a:pt x="3925791" y="1008251"/>
                  </a:cubicBezTo>
                  <a:cubicBezTo>
                    <a:pt x="3984218" y="959058"/>
                    <a:pt x="4038151" y="903328"/>
                    <a:pt x="4091143" y="845147"/>
                  </a:cubicBezTo>
                  <a:cubicBezTo>
                    <a:pt x="4185035" y="741940"/>
                    <a:pt x="4279172" y="626843"/>
                    <a:pt x="4379764" y="567109"/>
                  </a:cubicBezTo>
                  <a:cubicBezTo>
                    <a:pt x="4478885" y="508232"/>
                    <a:pt x="4564809" y="503084"/>
                    <a:pt x="4633246" y="498958"/>
                  </a:cubicBezTo>
                  <a:cubicBezTo>
                    <a:pt x="4751530" y="491848"/>
                    <a:pt x="4841703" y="505331"/>
                    <a:pt x="4975064" y="534872"/>
                  </a:cubicBezTo>
                  <a:cubicBezTo>
                    <a:pt x="5010610" y="542757"/>
                    <a:pt x="5050528" y="551705"/>
                    <a:pt x="5094164" y="562328"/>
                  </a:cubicBezTo>
                  <a:cubicBezTo>
                    <a:pt x="5213837" y="591501"/>
                    <a:pt x="5364276" y="626598"/>
                    <a:pt x="5538453" y="623819"/>
                  </a:cubicBezTo>
                  <a:cubicBezTo>
                    <a:pt x="5739433" y="620387"/>
                    <a:pt x="5933753" y="566455"/>
                    <a:pt x="6105112" y="536629"/>
                  </a:cubicBezTo>
                  <a:cubicBezTo>
                    <a:pt x="6161741" y="526823"/>
                    <a:pt x="6217185" y="519182"/>
                    <a:pt x="6271281" y="514116"/>
                  </a:cubicBezTo>
                  <a:cubicBezTo>
                    <a:pt x="6490442" y="493278"/>
                    <a:pt x="6680554" y="507946"/>
                    <a:pt x="6876100" y="533932"/>
                  </a:cubicBezTo>
                  <a:cubicBezTo>
                    <a:pt x="6936121" y="541736"/>
                    <a:pt x="6996672" y="550684"/>
                    <a:pt x="7058245" y="559713"/>
                  </a:cubicBezTo>
                  <a:cubicBezTo>
                    <a:pt x="7313770" y="597670"/>
                    <a:pt x="7601941" y="644657"/>
                    <a:pt x="7928273" y="612420"/>
                  </a:cubicBezTo>
                  <a:cubicBezTo>
                    <a:pt x="7936731" y="611603"/>
                    <a:pt x="7945229" y="610704"/>
                    <a:pt x="7953768" y="609764"/>
                  </a:cubicBezTo>
                  <a:cubicBezTo>
                    <a:pt x="8127864" y="590193"/>
                    <a:pt x="8315361" y="538671"/>
                    <a:pt x="8482838" y="484616"/>
                  </a:cubicBezTo>
                  <a:cubicBezTo>
                    <a:pt x="8638751" y="434280"/>
                    <a:pt x="8771662" y="379775"/>
                    <a:pt x="8856197" y="305128"/>
                  </a:cubicBezTo>
                </a:path>
              </a:pathLst>
            </a:custGeom>
            <a:noFill/>
            <a:ln w="69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2" name="Graphic 21">
              <a:extLst>
                <a:ext uri="{FF2B5EF4-FFF2-40B4-BE49-F238E27FC236}">
                  <a16:creationId xmlns:a16="http://schemas.microsoft.com/office/drawing/2014/main" id="{AE0E39C6-C208-EA30-4F69-0BEDD923E4B6}"/>
                </a:ext>
              </a:extLst>
            </p:cNvPr>
            <p:cNvSpPr/>
            <p:nvPr/>
          </p:nvSpPr>
          <p:spPr>
            <a:xfrm>
              <a:off x="176914" y="1838397"/>
              <a:ext cx="8844675" cy="1321862"/>
            </a:xfrm>
            <a:custGeom>
              <a:avLst/>
              <a:gdLst>
                <a:gd name="connsiteX0" fmla="*/ 0 w 8844675"/>
                <a:gd name="connsiteY0" fmla="*/ 770615 h 1321862"/>
                <a:gd name="connsiteX1" fmla="*/ 1042898 w 8844675"/>
                <a:gd name="connsiteY1" fmla="*/ 8697 h 1321862"/>
                <a:gd name="connsiteX2" fmla="*/ 2381812 w 8844675"/>
                <a:gd name="connsiteY2" fmla="*/ 579482 h 1321862"/>
                <a:gd name="connsiteX3" fmla="*/ 2643548 w 8844675"/>
                <a:gd name="connsiteY3" fmla="*/ 1024997 h 1321862"/>
                <a:gd name="connsiteX4" fmla="*/ 3040564 w 8844675"/>
                <a:gd name="connsiteY4" fmla="*/ 1319255 h 1321862"/>
                <a:gd name="connsiteX5" fmla="*/ 3317254 w 8844675"/>
                <a:gd name="connsiteY5" fmla="*/ 1247509 h 1321862"/>
                <a:gd name="connsiteX6" fmla="*/ 3939765 w 8844675"/>
                <a:gd name="connsiteY6" fmla="*/ 1028797 h 1321862"/>
                <a:gd name="connsiteX7" fmla="*/ 4104668 w 8844675"/>
                <a:gd name="connsiteY7" fmla="*/ 868307 h 1321862"/>
                <a:gd name="connsiteX8" fmla="*/ 4387731 w 8844675"/>
                <a:gd name="connsiteY8" fmla="*/ 586714 h 1321862"/>
                <a:gd name="connsiteX9" fmla="*/ 4638354 w 8844675"/>
                <a:gd name="connsiteY9" fmla="*/ 501157 h 1321862"/>
                <a:gd name="connsiteX10" fmla="*/ 4990794 w 8844675"/>
                <a:gd name="connsiteY10" fmla="*/ 503119 h 1321862"/>
                <a:gd name="connsiteX11" fmla="*/ 5112265 w 8844675"/>
                <a:gd name="connsiteY11" fmla="*/ 522444 h 1321862"/>
                <a:gd name="connsiteX12" fmla="*/ 5556226 w 8844675"/>
                <a:gd name="connsiteY12" fmla="*/ 569635 h 1321862"/>
                <a:gd name="connsiteX13" fmla="*/ 6119780 w 8844675"/>
                <a:gd name="connsiteY13" fmla="*/ 492005 h 1321862"/>
                <a:gd name="connsiteX14" fmla="*/ 6285867 w 8844675"/>
                <a:gd name="connsiteY14" fmla="*/ 475785 h 1321862"/>
                <a:gd name="connsiteX15" fmla="*/ 6888113 w 8844675"/>
                <a:gd name="connsiteY15" fmla="*/ 526326 h 1321862"/>
                <a:gd name="connsiteX16" fmla="*/ 7068541 w 8844675"/>
                <a:gd name="connsiteY16" fmla="*/ 561627 h 1321862"/>
                <a:gd name="connsiteX17" fmla="*/ 7931052 w 8844675"/>
                <a:gd name="connsiteY17" fmla="*/ 644977 h 1321862"/>
                <a:gd name="connsiteX18" fmla="*/ 7956343 w 8844675"/>
                <a:gd name="connsiteY18" fmla="*/ 642812 h 1321862"/>
                <a:gd name="connsiteX19" fmla="*/ 8480508 w 8844675"/>
                <a:gd name="connsiteY19" fmla="*/ 520034 h 1321862"/>
                <a:gd name="connsiteX20" fmla="*/ 8844675 w 8844675"/>
                <a:gd name="connsiteY20" fmla="*/ 327961 h 1321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44675" h="1321862">
                  <a:moveTo>
                    <a:pt x="0" y="770615"/>
                  </a:moveTo>
                  <a:cubicBezTo>
                    <a:pt x="171481" y="352108"/>
                    <a:pt x="594483" y="60423"/>
                    <a:pt x="1042898" y="8697"/>
                  </a:cubicBezTo>
                  <a:cubicBezTo>
                    <a:pt x="1543530" y="-49035"/>
                    <a:pt x="2068227" y="185081"/>
                    <a:pt x="2381812" y="579482"/>
                  </a:cubicBezTo>
                  <a:cubicBezTo>
                    <a:pt x="2489554" y="715008"/>
                    <a:pt x="2547286" y="880523"/>
                    <a:pt x="2643548" y="1024997"/>
                  </a:cubicBezTo>
                  <a:cubicBezTo>
                    <a:pt x="2739727" y="1169389"/>
                    <a:pt x="2887347" y="1301074"/>
                    <a:pt x="3040564" y="1319255"/>
                  </a:cubicBezTo>
                  <a:cubicBezTo>
                    <a:pt x="3152270" y="1332698"/>
                    <a:pt x="3241994" y="1291962"/>
                    <a:pt x="3317254" y="1247509"/>
                  </a:cubicBezTo>
                  <a:cubicBezTo>
                    <a:pt x="3505772" y="1252739"/>
                    <a:pt x="3730940" y="1199419"/>
                    <a:pt x="3939765" y="1028797"/>
                  </a:cubicBezTo>
                  <a:cubicBezTo>
                    <a:pt x="3998478" y="980870"/>
                    <a:pt x="4052247" y="925957"/>
                    <a:pt x="4104668" y="868307"/>
                  </a:cubicBezTo>
                  <a:cubicBezTo>
                    <a:pt x="4197823" y="765672"/>
                    <a:pt x="4289509" y="650289"/>
                    <a:pt x="4387731" y="586714"/>
                  </a:cubicBezTo>
                  <a:cubicBezTo>
                    <a:pt x="4484033" y="524365"/>
                    <a:pt x="4569058" y="512026"/>
                    <a:pt x="4638354" y="501157"/>
                  </a:cubicBezTo>
                  <a:cubicBezTo>
                    <a:pt x="4758190" y="482322"/>
                    <a:pt x="4853838" y="484079"/>
                    <a:pt x="4990794" y="503119"/>
                  </a:cubicBezTo>
                  <a:cubicBezTo>
                    <a:pt x="5027362" y="508226"/>
                    <a:pt x="5068015" y="514436"/>
                    <a:pt x="5112265" y="522444"/>
                  </a:cubicBezTo>
                  <a:cubicBezTo>
                    <a:pt x="5233327" y="544426"/>
                    <a:pt x="5383765" y="573639"/>
                    <a:pt x="5556226" y="569635"/>
                  </a:cubicBezTo>
                  <a:cubicBezTo>
                    <a:pt x="5755327" y="564814"/>
                    <a:pt x="5948544" y="515825"/>
                    <a:pt x="6119780" y="492005"/>
                  </a:cubicBezTo>
                  <a:cubicBezTo>
                    <a:pt x="6176368" y="484161"/>
                    <a:pt x="6231771" y="478645"/>
                    <a:pt x="6285867" y="475785"/>
                  </a:cubicBezTo>
                  <a:cubicBezTo>
                    <a:pt x="6504865" y="464058"/>
                    <a:pt x="6694160" y="489758"/>
                    <a:pt x="6888113" y="526326"/>
                  </a:cubicBezTo>
                  <a:cubicBezTo>
                    <a:pt x="6947642" y="537398"/>
                    <a:pt x="7007581" y="549533"/>
                    <a:pt x="7068541" y="561627"/>
                  </a:cubicBezTo>
                  <a:cubicBezTo>
                    <a:pt x="7321533" y="612414"/>
                    <a:pt x="7606967" y="670922"/>
                    <a:pt x="7931052" y="644977"/>
                  </a:cubicBezTo>
                  <a:cubicBezTo>
                    <a:pt x="7939468" y="644324"/>
                    <a:pt x="7947885" y="643588"/>
                    <a:pt x="7956343" y="642812"/>
                  </a:cubicBezTo>
                  <a:cubicBezTo>
                    <a:pt x="8129213" y="626428"/>
                    <a:pt x="8315443" y="576173"/>
                    <a:pt x="8480508" y="520034"/>
                  </a:cubicBezTo>
                  <a:cubicBezTo>
                    <a:pt x="8634380" y="467695"/>
                    <a:pt x="8764593" y="408287"/>
                    <a:pt x="8844675" y="327961"/>
                  </a:cubicBezTo>
                </a:path>
              </a:pathLst>
            </a:custGeom>
            <a:noFill/>
            <a:ln w="64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3" name="Graphic 21">
              <a:extLst>
                <a:ext uri="{FF2B5EF4-FFF2-40B4-BE49-F238E27FC236}">
                  <a16:creationId xmlns:a16="http://schemas.microsoft.com/office/drawing/2014/main" id="{82F606D7-34CC-E9C6-4983-C846125F0D65}"/>
                </a:ext>
              </a:extLst>
            </p:cNvPr>
            <p:cNvSpPr/>
            <p:nvPr/>
          </p:nvSpPr>
          <p:spPr>
            <a:xfrm>
              <a:off x="183697" y="1840687"/>
              <a:ext cx="8833357" cy="1299594"/>
            </a:xfrm>
            <a:custGeom>
              <a:avLst/>
              <a:gdLst>
                <a:gd name="connsiteX0" fmla="*/ 0 w 8833357"/>
                <a:gd name="connsiteY0" fmla="*/ 785608 h 1299594"/>
                <a:gd name="connsiteX1" fmla="*/ 1067535 w 8833357"/>
                <a:gd name="connsiteY1" fmla="*/ 8327 h 1299594"/>
                <a:gd name="connsiteX2" fmla="*/ 2424304 w 8833357"/>
                <a:gd name="connsiteY2" fmla="*/ 583688 h 1299594"/>
                <a:gd name="connsiteX3" fmla="*/ 2679544 w 8833357"/>
                <a:gd name="connsiteY3" fmla="*/ 1009019 h 1299594"/>
                <a:gd name="connsiteX4" fmla="*/ 3058909 w 8833357"/>
                <a:gd name="connsiteY4" fmla="*/ 1295433 h 1299594"/>
                <a:gd name="connsiteX5" fmla="*/ 3325099 w 8833357"/>
                <a:gd name="connsiteY5" fmla="*/ 1240520 h 1299594"/>
                <a:gd name="connsiteX6" fmla="*/ 3953861 w 8833357"/>
                <a:gd name="connsiteY6" fmla="*/ 1049305 h 1299594"/>
                <a:gd name="connsiteX7" fmla="*/ 4118314 w 8833357"/>
                <a:gd name="connsiteY7" fmla="*/ 891389 h 1299594"/>
                <a:gd name="connsiteX8" fmla="*/ 4395821 w 8833357"/>
                <a:gd name="connsiteY8" fmla="*/ 606282 h 1299594"/>
                <a:gd name="connsiteX9" fmla="*/ 4643583 w 8833357"/>
                <a:gd name="connsiteY9" fmla="*/ 503279 h 1299594"/>
                <a:gd name="connsiteX10" fmla="*/ 5006647 w 8833357"/>
                <a:gd name="connsiteY10" fmla="*/ 471288 h 1299594"/>
                <a:gd name="connsiteX11" fmla="*/ 5130487 w 8833357"/>
                <a:gd name="connsiteY11" fmla="*/ 482524 h 1299594"/>
                <a:gd name="connsiteX12" fmla="*/ 5574163 w 8833357"/>
                <a:gd name="connsiteY12" fmla="*/ 515414 h 1299594"/>
                <a:gd name="connsiteX13" fmla="*/ 6134611 w 8833357"/>
                <a:gd name="connsiteY13" fmla="*/ 447304 h 1299594"/>
                <a:gd name="connsiteX14" fmla="*/ 6300576 w 8833357"/>
                <a:gd name="connsiteY14" fmla="*/ 437417 h 1299594"/>
                <a:gd name="connsiteX15" fmla="*/ 6900207 w 8833357"/>
                <a:gd name="connsiteY15" fmla="*/ 518683 h 1299594"/>
                <a:gd name="connsiteX16" fmla="*/ 7078960 w 8833357"/>
                <a:gd name="connsiteY16" fmla="*/ 563545 h 1299594"/>
                <a:gd name="connsiteX17" fmla="*/ 7933953 w 8833357"/>
                <a:gd name="connsiteY17" fmla="*/ 677538 h 1299594"/>
                <a:gd name="connsiteX18" fmla="*/ 7959080 w 8833357"/>
                <a:gd name="connsiteY18" fmla="*/ 675822 h 1299594"/>
                <a:gd name="connsiteX19" fmla="*/ 8478384 w 8833357"/>
                <a:gd name="connsiteY19" fmla="*/ 555373 h 1299594"/>
                <a:gd name="connsiteX20" fmla="*/ 8833357 w 8833357"/>
                <a:gd name="connsiteY20" fmla="*/ 350716 h 12995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33357" h="1299594">
                  <a:moveTo>
                    <a:pt x="0" y="785608"/>
                  </a:moveTo>
                  <a:cubicBezTo>
                    <a:pt x="174668" y="357212"/>
                    <a:pt x="608579" y="59440"/>
                    <a:pt x="1067535" y="8327"/>
                  </a:cubicBezTo>
                  <a:cubicBezTo>
                    <a:pt x="1574296" y="-48098"/>
                    <a:pt x="2104673" y="186467"/>
                    <a:pt x="2424304" y="583688"/>
                  </a:cubicBezTo>
                  <a:cubicBezTo>
                    <a:pt x="2528492" y="713207"/>
                    <a:pt x="2586306" y="870837"/>
                    <a:pt x="2679544" y="1009019"/>
                  </a:cubicBezTo>
                  <a:cubicBezTo>
                    <a:pt x="2772700" y="1147078"/>
                    <a:pt x="2913046" y="1273492"/>
                    <a:pt x="3058909" y="1295433"/>
                  </a:cubicBezTo>
                  <a:cubicBezTo>
                    <a:pt x="3165222" y="1311612"/>
                    <a:pt x="3251636" y="1277946"/>
                    <a:pt x="3325099" y="1240520"/>
                  </a:cubicBezTo>
                  <a:cubicBezTo>
                    <a:pt x="3514516" y="1257680"/>
                    <a:pt x="3744137" y="1215392"/>
                    <a:pt x="3953861" y="1049305"/>
                  </a:cubicBezTo>
                  <a:cubicBezTo>
                    <a:pt x="4012819" y="1002645"/>
                    <a:pt x="4066424" y="948590"/>
                    <a:pt x="4118314" y="891389"/>
                  </a:cubicBezTo>
                  <a:cubicBezTo>
                    <a:pt x="4210735" y="789367"/>
                    <a:pt x="4300009" y="673657"/>
                    <a:pt x="4395821" y="606282"/>
                  </a:cubicBezTo>
                  <a:cubicBezTo>
                    <a:pt x="4489345" y="540501"/>
                    <a:pt x="4573431" y="520930"/>
                    <a:pt x="4643583" y="503279"/>
                  </a:cubicBezTo>
                  <a:cubicBezTo>
                    <a:pt x="4764972" y="472718"/>
                    <a:pt x="4866095" y="462708"/>
                    <a:pt x="5006647" y="471288"/>
                  </a:cubicBezTo>
                  <a:cubicBezTo>
                    <a:pt x="5044236" y="473576"/>
                    <a:pt x="5085625" y="477090"/>
                    <a:pt x="5130487" y="482524"/>
                  </a:cubicBezTo>
                  <a:cubicBezTo>
                    <a:pt x="5252979" y="497355"/>
                    <a:pt x="5403377" y="520603"/>
                    <a:pt x="5574163" y="515414"/>
                  </a:cubicBezTo>
                  <a:cubicBezTo>
                    <a:pt x="5771425" y="509204"/>
                    <a:pt x="5963457" y="465200"/>
                    <a:pt x="6134611" y="447304"/>
                  </a:cubicBezTo>
                  <a:cubicBezTo>
                    <a:pt x="6191158" y="441421"/>
                    <a:pt x="6246562" y="438029"/>
                    <a:pt x="6300576" y="437417"/>
                  </a:cubicBezTo>
                  <a:cubicBezTo>
                    <a:pt x="6519370" y="434802"/>
                    <a:pt x="6707847" y="471574"/>
                    <a:pt x="6900207" y="518683"/>
                  </a:cubicBezTo>
                  <a:cubicBezTo>
                    <a:pt x="6959246" y="532983"/>
                    <a:pt x="7018613" y="548305"/>
                    <a:pt x="7078960" y="563545"/>
                  </a:cubicBezTo>
                  <a:cubicBezTo>
                    <a:pt x="7329419" y="627161"/>
                    <a:pt x="7612115" y="697191"/>
                    <a:pt x="7933953" y="677538"/>
                  </a:cubicBezTo>
                  <a:cubicBezTo>
                    <a:pt x="7942287" y="677048"/>
                    <a:pt x="7950663" y="676476"/>
                    <a:pt x="7959080" y="675822"/>
                  </a:cubicBezTo>
                  <a:cubicBezTo>
                    <a:pt x="8130683" y="662666"/>
                    <a:pt x="8315688" y="613637"/>
                    <a:pt x="8478384" y="555373"/>
                  </a:cubicBezTo>
                  <a:cubicBezTo>
                    <a:pt x="8630171" y="500991"/>
                    <a:pt x="8757729" y="436722"/>
                    <a:pt x="8833357" y="350716"/>
                  </a:cubicBezTo>
                </a:path>
              </a:pathLst>
            </a:custGeom>
            <a:noFill/>
            <a:ln w="59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4" name="Graphic 21">
              <a:extLst>
                <a:ext uri="{FF2B5EF4-FFF2-40B4-BE49-F238E27FC236}">
                  <a16:creationId xmlns:a16="http://schemas.microsoft.com/office/drawing/2014/main" id="{12A9C570-40D2-8C98-1161-3396AC6E459A}"/>
                </a:ext>
              </a:extLst>
            </p:cNvPr>
            <p:cNvSpPr/>
            <p:nvPr/>
          </p:nvSpPr>
          <p:spPr>
            <a:xfrm>
              <a:off x="190479" y="1842964"/>
              <a:ext cx="8821794" cy="1278024"/>
            </a:xfrm>
            <a:custGeom>
              <a:avLst/>
              <a:gdLst>
                <a:gd name="connsiteX0" fmla="*/ 0 w 8821794"/>
                <a:gd name="connsiteY0" fmla="*/ 800655 h 1278024"/>
                <a:gd name="connsiteX1" fmla="*/ 1092132 w 8821794"/>
                <a:gd name="connsiteY1" fmla="*/ 7970 h 1278024"/>
                <a:gd name="connsiteX2" fmla="*/ 2466715 w 8821794"/>
                <a:gd name="connsiteY2" fmla="*/ 587948 h 1278024"/>
                <a:gd name="connsiteX3" fmla="*/ 2715417 w 8821794"/>
                <a:gd name="connsiteY3" fmla="*/ 993055 h 1278024"/>
                <a:gd name="connsiteX4" fmla="*/ 3077091 w 8821794"/>
                <a:gd name="connsiteY4" fmla="*/ 1271665 h 1278024"/>
                <a:gd name="connsiteX5" fmla="*/ 3332739 w 8821794"/>
                <a:gd name="connsiteY5" fmla="*/ 1233585 h 1278024"/>
                <a:gd name="connsiteX6" fmla="*/ 3967793 w 8821794"/>
                <a:gd name="connsiteY6" fmla="*/ 1069827 h 1278024"/>
                <a:gd name="connsiteX7" fmla="*/ 4131797 w 8821794"/>
                <a:gd name="connsiteY7" fmla="*/ 914526 h 1278024"/>
                <a:gd name="connsiteX8" fmla="*/ 4403747 w 8821794"/>
                <a:gd name="connsiteY8" fmla="*/ 625865 h 1278024"/>
                <a:gd name="connsiteX9" fmla="*/ 4648650 w 8821794"/>
                <a:gd name="connsiteY9" fmla="*/ 505415 h 1278024"/>
                <a:gd name="connsiteX10" fmla="*/ 5022336 w 8821794"/>
                <a:gd name="connsiteY10" fmla="*/ 439471 h 1278024"/>
                <a:gd name="connsiteX11" fmla="*/ 5148546 w 8821794"/>
                <a:gd name="connsiteY11" fmla="*/ 442576 h 1278024"/>
                <a:gd name="connsiteX12" fmla="*/ 5591895 w 8821794"/>
                <a:gd name="connsiteY12" fmla="*/ 461166 h 1278024"/>
                <a:gd name="connsiteX13" fmla="*/ 6149238 w 8821794"/>
                <a:gd name="connsiteY13" fmla="*/ 402576 h 1278024"/>
                <a:gd name="connsiteX14" fmla="*/ 6315080 w 8821794"/>
                <a:gd name="connsiteY14" fmla="*/ 399021 h 1278024"/>
                <a:gd name="connsiteX15" fmla="*/ 6912137 w 8821794"/>
                <a:gd name="connsiteY15" fmla="*/ 511013 h 1278024"/>
                <a:gd name="connsiteX16" fmla="*/ 7089215 w 8821794"/>
                <a:gd name="connsiteY16" fmla="*/ 565395 h 1278024"/>
                <a:gd name="connsiteX17" fmla="*/ 7936690 w 8821794"/>
                <a:gd name="connsiteY17" fmla="*/ 710073 h 1278024"/>
                <a:gd name="connsiteX18" fmla="*/ 7961654 w 8821794"/>
                <a:gd name="connsiteY18" fmla="*/ 708847 h 1278024"/>
                <a:gd name="connsiteX19" fmla="*/ 8476054 w 8821794"/>
                <a:gd name="connsiteY19" fmla="*/ 590727 h 1278024"/>
                <a:gd name="connsiteX20" fmla="*/ 8821795 w 8821794"/>
                <a:gd name="connsiteY20" fmla="*/ 373485 h 12780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21794" h="1278024">
                  <a:moveTo>
                    <a:pt x="0" y="800655"/>
                  </a:moveTo>
                  <a:cubicBezTo>
                    <a:pt x="177814" y="362413"/>
                    <a:pt x="622675" y="58471"/>
                    <a:pt x="1092132" y="7970"/>
                  </a:cubicBezTo>
                  <a:cubicBezTo>
                    <a:pt x="1605062" y="-47188"/>
                    <a:pt x="2140955" y="187990"/>
                    <a:pt x="2466715" y="587948"/>
                  </a:cubicBezTo>
                  <a:cubicBezTo>
                    <a:pt x="2567348" y="711462"/>
                    <a:pt x="2625203" y="861206"/>
                    <a:pt x="2715417" y="993055"/>
                  </a:cubicBezTo>
                  <a:cubicBezTo>
                    <a:pt x="2805549" y="1124821"/>
                    <a:pt x="2938664" y="1245924"/>
                    <a:pt x="3077091" y="1271665"/>
                  </a:cubicBezTo>
                  <a:cubicBezTo>
                    <a:pt x="3178051" y="1290623"/>
                    <a:pt x="3261115" y="1264024"/>
                    <a:pt x="3332739" y="1233585"/>
                  </a:cubicBezTo>
                  <a:cubicBezTo>
                    <a:pt x="3523096" y="1262676"/>
                    <a:pt x="3757171" y="1231420"/>
                    <a:pt x="3967793" y="1069827"/>
                  </a:cubicBezTo>
                  <a:cubicBezTo>
                    <a:pt x="4026996" y="1024433"/>
                    <a:pt x="4080439" y="971196"/>
                    <a:pt x="4131797" y="914526"/>
                  </a:cubicBezTo>
                  <a:cubicBezTo>
                    <a:pt x="4223523" y="813116"/>
                    <a:pt x="4310346" y="697080"/>
                    <a:pt x="4403747" y="625865"/>
                  </a:cubicBezTo>
                  <a:cubicBezTo>
                    <a:pt x="4494534" y="556651"/>
                    <a:pt x="4577598" y="529726"/>
                    <a:pt x="4648650" y="505415"/>
                  </a:cubicBezTo>
                  <a:cubicBezTo>
                    <a:pt x="4771468" y="462841"/>
                    <a:pt x="4878190" y="441350"/>
                    <a:pt x="5022336" y="439471"/>
                  </a:cubicBezTo>
                  <a:cubicBezTo>
                    <a:pt x="5060947" y="438980"/>
                    <a:pt x="5103071" y="439757"/>
                    <a:pt x="5148546" y="442576"/>
                  </a:cubicBezTo>
                  <a:cubicBezTo>
                    <a:pt x="5272468" y="450257"/>
                    <a:pt x="5422866" y="467581"/>
                    <a:pt x="5591895" y="461166"/>
                  </a:cubicBezTo>
                  <a:cubicBezTo>
                    <a:pt x="5787278" y="453526"/>
                    <a:pt x="5978207" y="414507"/>
                    <a:pt x="6149238" y="402576"/>
                  </a:cubicBezTo>
                  <a:cubicBezTo>
                    <a:pt x="6205785" y="398654"/>
                    <a:pt x="6261107" y="397387"/>
                    <a:pt x="6315080" y="399021"/>
                  </a:cubicBezTo>
                  <a:cubicBezTo>
                    <a:pt x="6533670" y="405518"/>
                    <a:pt x="6721372" y="453322"/>
                    <a:pt x="6912137" y="511013"/>
                  </a:cubicBezTo>
                  <a:cubicBezTo>
                    <a:pt x="6970645" y="528582"/>
                    <a:pt x="7029481" y="547090"/>
                    <a:pt x="7089215" y="565395"/>
                  </a:cubicBezTo>
                  <a:cubicBezTo>
                    <a:pt x="7337141" y="641881"/>
                    <a:pt x="7617099" y="723392"/>
                    <a:pt x="7936690" y="710073"/>
                  </a:cubicBezTo>
                  <a:cubicBezTo>
                    <a:pt x="7944984" y="709746"/>
                    <a:pt x="7953319" y="709337"/>
                    <a:pt x="7961654" y="708847"/>
                  </a:cubicBezTo>
                  <a:cubicBezTo>
                    <a:pt x="8132031" y="698878"/>
                    <a:pt x="8315769" y="651074"/>
                    <a:pt x="8476054" y="590727"/>
                  </a:cubicBezTo>
                  <a:cubicBezTo>
                    <a:pt x="8625799" y="534302"/>
                    <a:pt x="8750661" y="465170"/>
                    <a:pt x="8821795" y="373485"/>
                  </a:cubicBezTo>
                </a:path>
              </a:pathLst>
            </a:custGeom>
            <a:noFill/>
            <a:ln w="538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5" name="Graphic 21">
              <a:extLst>
                <a:ext uri="{FF2B5EF4-FFF2-40B4-BE49-F238E27FC236}">
                  <a16:creationId xmlns:a16="http://schemas.microsoft.com/office/drawing/2014/main" id="{0A624C0A-D85B-1C09-A4B5-957358B8FDB6}"/>
                </a:ext>
              </a:extLst>
            </p:cNvPr>
            <p:cNvSpPr/>
            <p:nvPr/>
          </p:nvSpPr>
          <p:spPr>
            <a:xfrm>
              <a:off x="197221" y="1845278"/>
              <a:ext cx="8810395" cy="1257265"/>
            </a:xfrm>
            <a:custGeom>
              <a:avLst/>
              <a:gdLst>
                <a:gd name="connsiteX0" fmla="*/ 0 w 8810395"/>
                <a:gd name="connsiteY0" fmla="*/ 815664 h 1257265"/>
                <a:gd name="connsiteX1" fmla="*/ 1116769 w 8810395"/>
                <a:gd name="connsiteY1" fmla="*/ 7617 h 1257265"/>
                <a:gd name="connsiteX2" fmla="*/ 2509207 w 8810395"/>
                <a:gd name="connsiteY2" fmla="*/ 592171 h 1257265"/>
                <a:gd name="connsiteX3" fmla="*/ 2751413 w 8810395"/>
                <a:gd name="connsiteY3" fmla="*/ 977094 h 1257265"/>
                <a:gd name="connsiteX4" fmla="*/ 3095436 w 8810395"/>
                <a:gd name="connsiteY4" fmla="*/ 1247859 h 1257265"/>
                <a:gd name="connsiteX5" fmla="*/ 3340584 w 8810395"/>
                <a:gd name="connsiteY5" fmla="*/ 1226613 h 1257265"/>
                <a:gd name="connsiteX6" fmla="*/ 3981889 w 8810395"/>
                <a:gd name="connsiteY6" fmla="*/ 1090352 h 1257265"/>
                <a:gd name="connsiteX7" fmla="*/ 4145403 w 8810395"/>
                <a:gd name="connsiteY7" fmla="*/ 937625 h 1257265"/>
                <a:gd name="connsiteX8" fmla="*/ 4411797 w 8810395"/>
                <a:gd name="connsiteY8" fmla="*/ 645450 h 1257265"/>
                <a:gd name="connsiteX9" fmla="*/ 4653839 w 8810395"/>
                <a:gd name="connsiteY9" fmla="*/ 507555 h 1257265"/>
                <a:gd name="connsiteX10" fmla="*/ 5038148 w 8810395"/>
                <a:gd name="connsiteY10" fmla="*/ 407657 h 1257265"/>
                <a:gd name="connsiteX11" fmla="*/ 5166728 w 8810395"/>
                <a:gd name="connsiteY11" fmla="*/ 402672 h 1257265"/>
                <a:gd name="connsiteX12" fmla="*/ 5609750 w 8810395"/>
                <a:gd name="connsiteY12" fmla="*/ 406963 h 1257265"/>
                <a:gd name="connsiteX13" fmla="*/ 6163988 w 8810395"/>
                <a:gd name="connsiteY13" fmla="*/ 357933 h 1257265"/>
                <a:gd name="connsiteX14" fmla="*/ 6329748 w 8810395"/>
                <a:gd name="connsiteY14" fmla="*/ 360711 h 1257265"/>
                <a:gd name="connsiteX15" fmla="*/ 6924231 w 8810395"/>
                <a:gd name="connsiteY15" fmla="*/ 503387 h 1257265"/>
                <a:gd name="connsiteX16" fmla="*/ 7099593 w 8810395"/>
                <a:gd name="connsiteY16" fmla="*/ 567289 h 1257265"/>
                <a:gd name="connsiteX17" fmla="*/ 7939550 w 8810395"/>
                <a:gd name="connsiteY17" fmla="*/ 742610 h 1257265"/>
                <a:gd name="connsiteX18" fmla="*/ 7964351 w 8810395"/>
                <a:gd name="connsiteY18" fmla="*/ 741875 h 1257265"/>
                <a:gd name="connsiteX19" fmla="*/ 8473849 w 8810395"/>
                <a:gd name="connsiteY19" fmla="*/ 626083 h 1257265"/>
                <a:gd name="connsiteX20" fmla="*/ 8810396 w 8810395"/>
                <a:gd name="connsiteY20" fmla="*/ 396258 h 1257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810395" h="1257265">
                  <a:moveTo>
                    <a:pt x="0" y="815664"/>
                  </a:moveTo>
                  <a:cubicBezTo>
                    <a:pt x="181001" y="367575"/>
                    <a:pt x="636771" y="57423"/>
                    <a:pt x="1116769" y="7617"/>
                  </a:cubicBezTo>
                  <a:cubicBezTo>
                    <a:pt x="1635869" y="-46274"/>
                    <a:pt x="2177073" y="189680"/>
                    <a:pt x="2509207" y="592171"/>
                  </a:cubicBezTo>
                  <a:cubicBezTo>
                    <a:pt x="2606204" y="709720"/>
                    <a:pt x="2664181" y="851578"/>
                    <a:pt x="2751413" y="977094"/>
                  </a:cubicBezTo>
                  <a:cubicBezTo>
                    <a:pt x="2838563" y="1102528"/>
                    <a:pt x="2964364" y="1218360"/>
                    <a:pt x="3095436" y="1247859"/>
                  </a:cubicBezTo>
                  <a:cubicBezTo>
                    <a:pt x="3191044" y="1269555"/>
                    <a:pt x="3270757" y="1250025"/>
                    <a:pt x="3340584" y="1226613"/>
                  </a:cubicBezTo>
                  <a:cubicBezTo>
                    <a:pt x="3531839" y="1267594"/>
                    <a:pt x="3770368" y="1247451"/>
                    <a:pt x="3981889" y="1090352"/>
                  </a:cubicBezTo>
                  <a:cubicBezTo>
                    <a:pt x="4041338" y="1046225"/>
                    <a:pt x="4094617" y="993805"/>
                    <a:pt x="4145403" y="937625"/>
                  </a:cubicBezTo>
                  <a:cubicBezTo>
                    <a:pt x="4236393" y="836788"/>
                    <a:pt x="4320847" y="720465"/>
                    <a:pt x="4411797" y="645450"/>
                  </a:cubicBezTo>
                  <a:cubicBezTo>
                    <a:pt x="4499845" y="572805"/>
                    <a:pt x="4581888" y="538688"/>
                    <a:pt x="4653839" y="507555"/>
                  </a:cubicBezTo>
                  <a:cubicBezTo>
                    <a:pt x="4778210" y="453255"/>
                    <a:pt x="4890406" y="419955"/>
                    <a:pt x="5038148" y="407657"/>
                  </a:cubicBezTo>
                  <a:cubicBezTo>
                    <a:pt x="5077740" y="404348"/>
                    <a:pt x="5120640" y="401692"/>
                    <a:pt x="5166728" y="402672"/>
                  </a:cubicBezTo>
                  <a:cubicBezTo>
                    <a:pt x="5292039" y="405328"/>
                    <a:pt x="5442437" y="414603"/>
                    <a:pt x="5609750" y="406963"/>
                  </a:cubicBezTo>
                  <a:cubicBezTo>
                    <a:pt x="5803253" y="397933"/>
                    <a:pt x="5993079" y="363857"/>
                    <a:pt x="6163988" y="357933"/>
                  </a:cubicBezTo>
                  <a:cubicBezTo>
                    <a:pt x="6220494" y="356013"/>
                    <a:pt x="6275816" y="356830"/>
                    <a:pt x="6329748" y="360711"/>
                  </a:cubicBezTo>
                  <a:cubicBezTo>
                    <a:pt x="6548134" y="376319"/>
                    <a:pt x="6735059" y="435154"/>
                    <a:pt x="6924231" y="503387"/>
                  </a:cubicBezTo>
                  <a:cubicBezTo>
                    <a:pt x="6982249" y="524184"/>
                    <a:pt x="7040512" y="545879"/>
                    <a:pt x="7099593" y="567289"/>
                  </a:cubicBezTo>
                  <a:cubicBezTo>
                    <a:pt x="7344945" y="656604"/>
                    <a:pt x="7622207" y="749638"/>
                    <a:pt x="7939550" y="742610"/>
                  </a:cubicBezTo>
                  <a:cubicBezTo>
                    <a:pt x="7947803" y="742447"/>
                    <a:pt x="7956057" y="742161"/>
                    <a:pt x="7964351" y="741875"/>
                  </a:cubicBezTo>
                  <a:cubicBezTo>
                    <a:pt x="8133502" y="735092"/>
                    <a:pt x="8315974" y="688555"/>
                    <a:pt x="8473849" y="626083"/>
                  </a:cubicBezTo>
                  <a:cubicBezTo>
                    <a:pt x="8621550" y="567657"/>
                    <a:pt x="8743715" y="493622"/>
                    <a:pt x="8810396" y="396258"/>
                  </a:cubicBezTo>
                </a:path>
              </a:pathLst>
            </a:custGeom>
            <a:noFill/>
            <a:ln w="484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6" name="Graphic 21">
              <a:extLst>
                <a:ext uri="{FF2B5EF4-FFF2-40B4-BE49-F238E27FC236}">
                  <a16:creationId xmlns:a16="http://schemas.microsoft.com/office/drawing/2014/main" id="{19D5CAA7-8587-3B47-27F4-23E504CD939E}"/>
                </a:ext>
              </a:extLst>
            </p:cNvPr>
            <p:cNvSpPr/>
            <p:nvPr/>
          </p:nvSpPr>
          <p:spPr>
            <a:xfrm>
              <a:off x="204003" y="1847496"/>
              <a:ext cx="8798995" cy="1248970"/>
            </a:xfrm>
            <a:custGeom>
              <a:avLst/>
              <a:gdLst>
                <a:gd name="connsiteX0" fmla="*/ 0 w 8798995"/>
                <a:gd name="connsiteY0" fmla="*/ 830729 h 1248970"/>
                <a:gd name="connsiteX1" fmla="*/ 1141407 w 8798995"/>
                <a:gd name="connsiteY1" fmla="*/ 7278 h 1248970"/>
                <a:gd name="connsiteX2" fmla="*/ 2551658 w 8798995"/>
                <a:gd name="connsiteY2" fmla="*/ 596409 h 1248970"/>
                <a:gd name="connsiteX3" fmla="*/ 2787327 w 8798995"/>
                <a:gd name="connsiteY3" fmla="*/ 961147 h 1248970"/>
                <a:gd name="connsiteX4" fmla="*/ 3113700 w 8798995"/>
                <a:gd name="connsiteY4" fmla="*/ 1224109 h 1248970"/>
                <a:gd name="connsiteX5" fmla="*/ 3348306 w 8798995"/>
                <a:gd name="connsiteY5" fmla="*/ 1219696 h 1248970"/>
                <a:gd name="connsiteX6" fmla="*/ 3995904 w 8798995"/>
                <a:gd name="connsiteY6" fmla="*/ 1110932 h 1248970"/>
                <a:gd name="connsiteX7" fmla="*/ 4158967 w 8798995"/>
                <a:gd name="connsiteY7" fmla="*/ 960780 h 1248970"/>
                <a:gd name="connsiteX8" fmla="*/ 4419805 w 8798995"/>
                <a:gd name="connsiteY8" fmla="*/ 665050 h 1248970"/>
                <a:gd name="connsiteX9" fmla="*/ 4658987 w 8798995"/>
                <a:gd name="connsiteY9" fmla="*/ 509708 h 1248970"/>
                <a:gd name="connsiteX10" fmla="*/ 5053919 w 8798995"/>
                <a:gd name="connsiteY10" fmla="*/ 375899 h 1248970"/>
                <a:gd name="connsiteX11" fmla="*/ 5184869 w 8798995"/>
                <a:gd name="connsiteY11" fmla="*/ 362783 h 1248970"/>
                <a:gd name="connsiteX12" fmla="*/ 5627564 w 8798995"/>
                <a:gd name="connsiteY12" fmla="*/ 352773 h 1248970"/>
                <a:gd name="connsiteX13" fmla="*/ 6178697 w 8798995"/>
                <a:gd name="connsiteY13" fmla="*/ 313263 h 1248970"/>
                <a:gd name="connsiteX14" fmla="*/ 6344334 w 8798995"/>
                <a:gd name="connsiteY14" fmla="*/ 322375 h 1248970"/>
                <a:gd name="connsiteX15" fmla="*/ 6936243 w 8798995"/>
                <a:gd name="connsiteY15" fmla="*/ 495776 h 1248970"/>
                <a:gd name="connsiteX16" fmla="*/ 7109930 w 8798995"/>
                <a:gd name="connsiteY16" fmla="*/ 569238 h 1248970"/>
                <a:gd name="connsiteX17" fmla="*/ 7942369 w 8798995"/>
                <a:gd name="connsiteY17" fmla="*/ 775203 h 1248970"/>
                <a:gd name="connsiteX18" fmla="*/ 7967006 w 8798995"/>
                <a:gd name="connsiteY18" fmla="*/ 774917 h 1248970"/>
                <a:gd name="connsiteX19" fmla="*/ 8471643 w 8798995"/>
                <a:gd name="connsiteY19" fmla="*/ 661454 h 1248970"/>
                <a:gd name="connsiteX20" fmla="*/ 8798996 w 8798995"/>
                <a:gd name="connsiteY20" fmla="*/ 419044 h 12489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98995" h="1248970">
                  <a:moveTo>
                    <a:pt x="0" y="830729"/>
                  </a:moveTo>
                  <a:cubicBezTo>
                    <a:pt x="184147" y="372752"/>
                    <a:pt x="650867" y="56471"/>
                    <a:pt x="1141407" y="7278"/>
                  </a:cubicBezTo>
                  <a:cubicBezTo>
                    <a:pt x="1666676" y="-45387"/>
                    <a:pt x="2213028" y="191507"/>
                    <a:pt x="2551658" y="596409"/>
                  </a:cubicBezTo>
                  <a:cubicBezTo>
                    <a:pt x="2645019" y="708032"/>
                    <a:pt x="2703119" y="841924"/>
                    <a:pt x="2787327" y="961147"/>
                  </a:cubicBezTo>
                  <a:cubicBezTo>
                    <a:pt x="2871453" y="1080289"/>
                    <a:pt x="2989982" y="1190850"/>
                    <a:pt x="3113700" y="1224109"/>
                  </a:cubicBezTo>
                  <a:cubicBezTo>
                    <a:pt x="3203955" y="1248583"/>
                    <a:pt x="3280318" y="1236080"/>
                    <a:pt x="3348306" y="1219696"/>
                  </a:cubicBezTo>
                  <a:cubicBezTo>
                    <a:pt x="3540501" y="1272607"/>
                    <a:pt x="3783483" y="1263496"/>
                    <a:pt x="3995904" y="1110932"/>
                  </a:cubicBezTo>
                  <a:cubicBezTo>
                    <a:pt x="4055638" y="1068072"/>
                    <a:pt x="4108753" y="1016510"/>
                    <a:pt x="4158967" y="960780"/>
                  </a:cubicBezTo>
                  <a:cubicBezTo>
                    <a:pt x="4249223" y="860555"/>
                    <a:pt x="4331306" y="743906"/>
                    <a:pt x="4419805" y="665050"/>
                  </a:cubicBezTo>
                  <a:cubicBezTo>
                    <a:pt x="4505116" y="589013"/>
                    <a:pt x="4586178" y="547624"/>
                    <a:pt x="4658987" y="509708"/>
                  </a:cubicBezTo>
                  <a:cubicBezTo>
                    <a:pt x="4784870" y="443682"/>
                    <a:pt x="4902541" y="398575"/>
                    <a:pt x="5053919" y="375899"/>
                  </a:cubicBezTo>
                  <a:cubicBezTo>
                    <a:pt x="5094532" y="369811"/>
                    <a:pt x="5138168" y="365194"/>
                    <a:pt x="5184869" y="362783"/>
                  </a:cubicBezTo>
                  <a:cubicBezTo>
                    <a:pt x="5311651" y="356205"/>
                    <a:pt x="5461967" y="361639"/>
                    <a:pt x="5627564" y="352773"/>
                  </a:cubicBezTo>
                  <a:cubicBezTo>
                    <a:pt x="5819188" y="342354"/>
                    <a:pt x="6007911" y="313222"/>
                    <a:pt x="6178697" y="313263"/>
                  </a:cubicBezTo>
                  <a:cubicBezTo>
                    <a:pt x="6235162" y="313304"/>
                    <a:pt x="6290443" y="316246"/>
                    <a:pt x="6344334" y="322375"/>
                  </a:cubicBezTo>
                  <a:cubicBezTo>
                    <a:pt x="6562557" y="347053"/>
                    <a:pt x="6748665" y="417002"/>
                    <a:pt x="6936243" y="495776"/>
                  </a:cubicBezTo>
                  <a:cubicBezTo>
                    <a:pt x="6993771" y="519800"/>
                    <a:pt x="7051422" y="544723"/>
                    <a:pt x="7109930" y="569238"/>
                  </a:cubicBezTo>
                  <a:cubicBezTo>
                    <a:pt x="7352749" y="671383"/>
                    <a:pt x="7627232" y="775979"/>
                    <a:pt x="7942369" y="775203"/>
                  </a:cubicBezTo>
                  <a:cubicBezTo>
                    <a:pt x="7950541" y="775203"/>
                    <a:pt x="7958753" y="775080"/>
                    <a:pt x="7967006" y="774917"/>
                  </a:cubicBezTo>
                  <a:cubicBezTo>
                    <a:pt x="8134891" y="771362"/>
                    <a:pt x="8316138" y="726010"/>
                    <a:pt x="8471643" y="661454"/>
                  </a:cubicBezTo>
                  <a:cubicBezTo>
                    <a:pt x="8617260" y="600985"/>
                    <a:pt x="8736769" y="522088"/>
                    <a:pt x="8798996" y="419044"/>
                  </a:cubicBezTo>
                </a:path>
              </a:pathLst>
            </a:custGeom>
            <a:noFill/>
            <a:ln w="430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7" name="Graphic 21">
              <a:extLst>
                <a:ext uri="{FF2B5EF4-FFF2-40B4-BE49-F238E27FC236}">
                  <a16:creationId xmlns:a16="http://schemas.microsoft.com/office/drawing/2014/main" id="{EF6F9D24-726D-7519-EF71-12A351718BE6}"/>
                </a:ext>
              </a:extLst>
            </p:cNvPr>
            <p:cNvSpPr/>
            <p:nvPr/>
          </p:nvSpPr>
          <p:spPr>
            <a:xfrm>
              <a:off x="210785" y="1849794"/>
              <a:ext cx="8787515" cy="1254778"/>
            </a:xfrm>
            <a:custGeom>
              <a:avLst/>
              <a:gdLst>
                <a:gd name="connsiteX0" fmla="*/ 0 w 8787515"/>
                <a:gd name="connsiteY0" fmla="*/ 845754 h 1254778"/>
                <a:gd name="connsiteX1" fmla="*/ 1166003 w 8787515"/>
                <a:gd name="connsiteY1" fmla="*/ 6942 h 1254778"/>
                <a:gd name="connsiteX2" fmla="*/ 2594110 w 8787515"/>
                <a:gd name="connsiteY2" fmla="*/ 600689 h 1254778"/>
                <a:gd name="connsiteX3" fmla="*/ 2823282 w 8787515"/>
                <a:gd name="connsiteY3" fmla="*/ 945244 h 1254778"/>
                <a:gd name="connsiteX4" fmla="*/ 3131963 w 8787515"/>
                <a:gd name="connsiteY4" fmla="*/ 1200360 h 1254778"/>
                <a:gd name="connsiteX5" fmla="*/ 3356069 w 8787515"/>
                <a:gd name="connsiteY5" fmla="*/ 1212740 h 1254778"/>
                <a:gd name="connsiteX6" fmla="*/ 4009918 w 8787515"/>
                <a:gd name="connsiteY6" fmla="*/ 1131433 h 1254778"/>
                <a:gd name="connsiteX7" fmla="*/ 4172532 w 8787515"/>
                <a:gd name="connsiteY7" fmla="*/ 983895 h 1254778"/>
                <a:gd name="connsiteX8" fmla="*/ 4427813 w 8787515"/>
                <a:gd name="connsiteY8" fmla="*/ 684652 h 1254778"/>
                <a:gd name="connsiteX9" fmla="*/ 4664135 w 8787515"/>
                <a:gd name="connsiteY9" fmla="*/ 511864 h 1254778"/>
                <a:gd name="connsiteX10" fmla="*/ 5069731 w 8787515"/>
                <a:gd name="connsiteY10" fmla="*/ 344101 h 1254778"/>
                <a:gd name="connsiteX11" fmla="*/ 5203051 w 8787515"/>
                <a:gd name="connsiteY11" fmla="*/ 322896 h 1254778"/>
                <a:gd name="connsiteX12" fmla="*/ 5645419 w 8787515"/>
                <a:gd name="connsiteY12" fmla="*/ 298585 h 1254778"/>
                <a:gd name="connsiteX13" fmla="*/ 6193446 w 8787515"/>
                <a:gd name="connsiteY13" fmla="*/ 268637 h 1254778"/>
                <a:gd name="connsiteX14" fmla="*/ 6358962 w 8787515"/>
                <a:gd name="connsiteY14" fmla="*/ 284081 h 1254778"/>
                <a:gd name="connsiteX15" fmla="*/ 6948256 w 8787515"/>
                <a:gd name="connsiteY15" fmla="*/ 488207 h 1254778"/>
                <a:gd name="connsiteX16" fmla="*/ 7120226 w 8787515"/>
                <a:gd name="connsiteY16" fmla="*/ 571189 h 1254778"/>
                <a:gd name="connsiteX17" fmla="*/ 7945189 w 8787515"/>
                <a:gd name="connsiteY17" fmla="*/ 807798 h 1254778"/>
                <a:gd name="connsiteX18" fmla="*/ 7969622 w 8787515"/>
                <a:gd name="connsiteY18" fmla="*/ 808002 h 1254778"/>
                <a:gd name="connsiteX19" fmla="*/ 8469354 w 8787515"/>
                <a:gd name="connsiteY19" fmla="*/ 696868 h 1254778"/>
                <a:gd name="connsiteX20" fmla="*/ 8787515 w 8787515"/>
                <a:gd name="connsiteY20" fmla="*/ 441874 h 12547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87515" h="1254778">
                  <a:moveTo>
                    <a:pt x="0" y="845754"/>
                  </a:moveTo>
                  <a:cubicBezTo>
                    <a:pt x="187334" y="377931"/>
                    <a:pt x="664962" y="55399"/>
                    <a:pt x="1166003" y="6942"/>
                  </a:cubicBezTo>
                  <a:cubicBezTo>
                    <a:pt x="1697442" y="-44499"/>
                    <a:pt x="2248697" y="193581"/>
                    <a:pt x="2594110" y="600689"/>
                  </a:cubicBezTo>
                  <a:cubicBezTo>
                    <a:pt x="2683793" y="706429"/>
                    <a:pt x="2742056" y="832312"/>
                    <a:pt x="2823282" y="945244"/>
                  </a:cubicBezTo>
                  <a:cubicBezTo>
                    <a:pt x="2904385" y="1058093"/>
                    <a:pt x="3015681" y="1163343"/>
                    <a:pt x="3131963" y="1200360"/>
                  </a:cubicBezTo>
                  <a:cubicBezTo>
                    <a:pt x="3216825" y="1227572"/>
                    <a:pt x="3289879" y="1222138"/>
                    <a:pt x="3356069" y="1212740"/>
                  </a:cubicBezTo>
                  <a:cubicBezTo>
                    <a:pt x="3549204" y="1277582"/>
                    <a:pt x="3796599" y="1279502"/>
                    <a:pt x="4009918" y="1131433"/>
                  </a:cubicBezTo>
                  <a:cubicBezTo>
                    <a:pt x="4069897" y="1089840"/>
                    <a:pt x="4122849" y="1039094"/>
                    <a:pt x="4172532" y="983895"/>
                  </a:cubicBezTo>
                  <a:cubicBezTo>
                    <a:pt x="4262052" y="884243"/>
                    <a:pt x="4341807" y="767348"/>
                    <a:pt x="4427813" y="684652"/>
                  </a:cubicBezTo>
                  <a:cubicBezTo>
                    <a:pt x="4510427" y="605183"/>
                    <a:pt x="4590427" y="556603"/>
                    <a:pt x="4664135" y="511864"/>
                  </a:cubicBezTo>
                  <a:cubicBezTo>
                    <a:pt x="4791570" y="434152"/>
                    <a:pt x="4914634" y="377237"/>
                    <a:pt x="5069731" y="344101"/>
                  </a:cubicBezTo>
                  <a:cubicBezTo>
                    <a:pt x="5111325" y="335194"/>
                    <a:pt x="5155737" y="327921"/>
                    <a:pt x="5203051" y="322896"/>
                  </a:cubicBezTo>
                  <a:cubicBezTo>
                    <a:pt x="5331304" y="309249"/>
                    <a:pt x="5481579" y="308636"/>
                    <a:pt x="5645419" y="298585"/>
                  </a:cubicBezTo>
                  <a:cubicBezTo>
                    <a:pt x="5835163" y="286737"/>
                    <a:pt x="6022742" y="262630"/>
                    <a:pt x="6193446" y="268637"/>
                  </a:cubicBezTo>
                  <a:cubicBezTo>
                    <a:pt x="6249871" y="270639"/>
                    <a:pt x="6305152" y="275705"/>
                    <a:pt x="6358962" y="284081"/>
                  </a:cubicBezTo>
                  <a:cubicBezTo>
                    <a:pt x="6576980" y="317870"/>
                    <a:pt x="6762311" y="398851"/>
                    <a:pt x="6948256" y="488207"/>
                  </a:cubicBezTo>
                  <a:cubicBezTo>
                    <a:pt x="7005293" y="515500"/>
                    <a:pt x="7062371" y="543569"/>
                    <a:pt x="7120226" y="571189"/>
                  </a:cubicBezTo>
                  <a:cubicBezTo>
                    <a:pt x="7360511" y="686204"/>
                    <a:pt x="7632257" y="802282"/>
                    <a:pt x="7945189" y="807798"/>
                  </a:cubicBezTo>
                  <a:cubicBezTo>
                    <a:pt x="7953319" y="807961"/>
                    <a:pt x="7961450" y="808002"/>
                    <a:pt x="7969622" y="808002"/>
                  </a:cubicBezTo>
                  <a:cubicBezTo>
                    <a:pt x="8136281" y="807634"/>
                    <a:pt x="8316137" y="763262"/>
                    <a:pt x="8469354" y="696868"/>
                  </a:cubicBezTo>
                  <a:cubicBezTo>
                    <a:pt x="8612807" y="634070"/>
                    <a:pt x="8729741" y="550597"/>
                    <a:pt x="8787515" y="441874"/>
                  </a:cubicBezTo>
                </a:path>
              </a:pathLst>
            </a:custGeom>
            <a:noFill/>
            <a:ln w="376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8" name="Graphic 21">
              <a:extLst>
                <a:ext uri="{FF2B5EF4-FFF2-40B4-BE49-F238E27FC236}">
                  <a16:creationId xmlns:a16="http://schemas.microsoft.com/office/drawing/2014/main" id="{81424E39-F6C3-85B3-889E-23A27743D2EF}"/>
                </a:ext>
              </a:extLst>
            </p:cNvPr>
            <p:cNvSpPr/>
            <p:nvPr/>
          </p:nvSpPr>
          <p:spPr>
            <a:xfrm>
              <a:off x="217527" y="1852007"/>
              <a:ext cx="8776115" cy="1262242"/>
            </a:xfrm>
            <a:custGeom>
              <a:avLst/>
              <a:gdLst>
                <a:gd name="connsiteX0" fmla="*/ 0 w 8776115"/>
                <a:gd name="connsiteY0" fmla="*/ 860825 h 1262242"/>
                <a:gd name="connsiteX1" fmla="*/ 1190640 w 8776115"/>
                <a:gd name="connsiteY1" fmla="*/ 6609 h 1262242"/>
                <a:gd name="connsiteX2" fmla="*/ 2636561 w 8776115"/>
                <a:gd name="connsiteY2" fmla="*/ 604932 h 1262242"/>
                <a:gd name="connsiteX3" fmla="*/ 2859196 w 8776115"/>
                <a:gd name="connsiteY3" fmla="*/ 929303 h 1262242"/>
                <a:gd name="connsiteX4" fmla="*/ 3150227 w 8776115"/>
                <a:gd name="connsiteY4" fmla="*/ 1176616 h 1262242"/>
                <a:gd name="connsiteX5" fmla="*/ 3363791 w 8776115"/>
                <a:gd name="connsiteY5" fmla="*/ 1205829 h 1262242"/>
                <a:gd name="connsiteX6" fmla="*/ 4023932 w 8776115"/>
                <a:gd name="connsiteY6" fmla="*/ 1152019 h 1262242"/>
                <a:gd name="connsiteX7" fmla="*/ 4186056 w 8776115"/>
                <a:gd name="connsiteY7" fmla="*/ 1007055 h 1262242"/>
                <a:gd name="connsiteX8" fmla="*/ 4435780 w 8776115"/>
                <a:gd name="connsiteY8" fmla="*/ 704257 h 1262242"/>
                <a:gd name="connsiteX9" fmla="*/ 4669242 w 8776115"/>
                <a:gd name="connsiteY9" fmla="*/ 514023 h 1262242"/>
                <a:gd name="connsiteX10" fmla="*/ 5085462 w 8776115"/>
                <a:gd name="connsiteY10" fmla="*/ 312307 h 1262242"/>
                <a:gd name="connsiteX11" fmla="*/ 5221151 w 8776115"/>
                <a:gd name="connsiteY11" fmla="*/ 282972 h 1262242"/>
                <a:gd name="connsiteX12" fmla="*/ 5663233 w 8776115"/>
                <a:gd name="connsiteY12" fmla="*/ 244361 h 1262242"/>
                <a:gd name="connsiteX13" fmla="*/ 6208115 w 8776115"/>
                <a:gd name="connsiteY13" fmla="*/ 223932 h 1262242"/>
                <a:gd name="connsiteX14" fmla="*/ 6373548 w 8776115"/>
                <a:gd name="connsiteY14" fmla="*/ 245709 h 1262242"/>
                <a:gd name="connsiteX15" fmla="*/ 6960268 w 8776115"/>
                <a:gd name="connsiteY15" fmla="*/ 480520 h 1262242"/>
                <a:gd name="connsiteX16" fmla="*/ 7130563 w 8776115"/>
                <a:gd name="connsiteY16" fmla="*/ 573022 h 1262242"/>
                <a:gd name="connsiteX17" fmla="*/ 7948008 w 8776115"/>
                <a:gd name="connsiteY17" fmla="*/ 840273 h 1262242"/>
                <a:gd name="connsiteX18" fmla="*/ 7972277 w 8776115"/>
                <a:gd name="connsiteY18" fmla="*/ 840968 h 1262242"/>
                <a:gd name="connsiteX19" fmla="*/ 8467148 w 8776115"/>
                <a:gd name="connsiteY19" fmla="*/ 732163 h 1262242"/>
                <a:gd name="connsiteX20" fmla="*/ 8776115 w 8776115"/>
                <a:gd name="connsiteY20" fmla="*/ 464585 h 1262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76115" h="1262242">
                  <a:moveTo>
                    <a:pt x="0" y="860825"/>
                  </a:moveTo>
                  <a:cubicBezTo>
                    <a:pt x="190480" y="383114"/>
                    <a:pt x="679058" y="54371"/>
                    <a:pt x="1190640" y="6609"/>
                  </a:cubicBezTo>
                  <a:cubicBezTo>
                    <a:pt x="1728249" y="-43606"/>
                    <a:pt x="2284202" y="195862"/>
                    <a:pt x="2636561" y="604932"/>
                  </a:cubicBezTo>
                  <a:cubicBezTo>
                    <a:pt x="2722567" y="704789"/>
                    <a:pt x="2780994" y="822705"/>
                    <a:pt x="2859196" y="929303"/>
                  </a:cubicBezTo>
                  <a:cubicBezTo>
                    <a:pt x="2937316" y="1035819"/>
                    <a:pt x="3041299" y="1135799"/>
                    <a:pt x="3150227" y="1176616"/>
                  </a:cubicBezTo>
                  <a:cubicBezTo>
                    <a:pt x="3229736" y="1206606"/>
                    <a:pt x="3299440" y="1208199"/>
                    <a:pt x="3363791" y="1205829"/>
                  </a:cubicBezTo>
                  <a:cubicBezTo>
                    <a:pt x="3557825" y="1282560"/>
                    <a:pt x="3809714" y="1295553"/>
                    <a:pt x="4023932" y="1152019"/>
                  </a:cubicBezTo>
                  <a:cubicBezTo>
                    <a:pt x="4084157" y="1111652"/>
                    <a:pt x="4136945" y="1061764"/>
                    <a:pt x="4186056" y="1007055"/>
                  </a:cubicBezTo>
                  <a:cubicBezTo>
                    <a:pt x="4274841" y="908016"/>
                    <a:pt x="4352307" y="790835"/>
                    <a:pt x="4435780" y="704257"/>
                  </a:cubicBezTo>
                  <a:cubicBezTo>
                    <a:pt x="4515698" y="621398"/>
                    <a:pt x="4594677" y="565545"/>
                    <a:pt x="4669242" y="514023"/>
                  </a:cubicBezTo>
                  <a:cubicBezTo>
                    <a:pt x="4798190" y="424585"/>
                    <a:pt x="4926688" y="355862"/>
                    <a:pt x="5085462" y="312307"/>
                  </a:cubicBezTo>
                  <a:cubicBezTo>
                    <a:pt x="5128076" y="300622"/>
                    <a:pt x="5173265" y="290653"/>
                    <a:pt x="5221151" y="282972"/>
                  </a:cubicBezTo>
                  <a:cubicBezTo>
                    <a:pt x="5350875" y="262216"/>
                    <a:pt x="5501068" y="255638"/>
                    <a:pt x="5663233" y="244361"/>
                  </a:cubicBezTo>
                  <a:cubicBezTo>
                    <a:pt x="5851098" y="231123"/>
                    <a:pt x="6037573" y="211960"/>
                    <a:pt x="6208115" y="223932"/>
                  </a:cubicBezTo>
                  <a:cubicBezTo>
                    <a:pt x="6264498" y="227895"/>
                    <a:pt x="6319738" y="235086"/>
                    <a:pt x="6373548" y="245709"/>
                  </a:cubicBezTo>
                  <a:cubicBezTo>
                    <a:pt x="6591361" y="288610"/>
                    <a:pt x="6775876" y="380663"/>
                    <a:pt x="6960268" y="480520"/>
                  </a:cubicBezTo>
                  <a:cubicBezTo>
                    <a:pt x="7016815" y="511040"/>
                    <a:pt x="7073321" y="542338"/>
                    <a:pt x="7130563" y="573022"/>
                  </a:cubicBezTo>
                  <a:cubicBezTo>
                    <a:pt x="7368316" y="700866"/>
                    <a:pt x="7637324" y="828465"/>
                    <a:pt x="7948008" y="840273"/>
                  </a:cubicBezTo>
                  <a:cubicBezTo>
                    <a:pt x="7956057" y="840600"/>
                    <a:pt x="7964146" y="840805"/>
                    <a:pt x="7972277" y="840968"/>
                  </a:cubicBezTo>
                  <a:cubicBezTo>
                    <a:pt x="8137670" y="843828"/>
                    <a:pt x="8316300" y="800682"/>
                    <a:pt x="8467148" y="732163"/>
                  </a:cubicBezTo>
                  <a:cubicBezTo>
                    <a:pt x="8608557" y="667363"/>
                    <a:pt x="8722755" y="578946"/>
                    <a:pt x="8776115" y="464585"/>
                  </a:cubicBezTo>
                </a:path>
              </a:pathLst>
            </a:custGeom>
            <a:noFill/>
            <a:ln w="322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39" name="Graphic 21">
              <a:extLst>
                <a:ext uri="{FF2B5EF4-FFF2-40B4-BE49-F238E27FC236}">
                  <a16:creationId xmlns:a16="http://schemas.microsoft.com/office/drawing/2014/main" id="{D0604C22-1EAE-2F13-8F55-3FCAC1974529}"/>
                </a:ext>
              </a:extLst>
            </p:cNvPr>
            <p:cNvSpPr/>
            <p:nvPr/>
          </p:nvSpPr>
          <p:spPr>
            <a:xfrm>
              <a:off x="224309" y="1854258"/>
              <a:ext cx="8764675" cy="1271195"/>
            </a:xfrm>
            <a:custGeom>
              <a:avLst/>
              <a:gdLst>
                <a:gd name="connsiteX0" fmla="*/ 0 w 8764675"/>
                <a:gd name="connsiteY0" fmla="*/ 875898 h 1271195"/>
                <a:gd name="connsiteX1" fmla="*/ 1215237 w 8764675"/>
                <a:gd name="connsiteY1" fmla="*/ 6278 h 1271195"/>
                <a:gd name="connsiteX2" fmla="*/ 2679012 w 8764675"/>
                <a:gd name="connsiteY2" fmla="*/ 609218 h 1271195"/>
                <a:gd name="connsiteX3" fmla="*/ 2895151 w 8764675"/>
                <a:gd name="connsiteY3" fmla="*/ 913406 h 1271195"/>
                <a:gd name="connsiteX4" fmla="*/ 3168490 w 8764675"/>
                <a:gd name="connsiteY4" fmla="*/ 1152915 h 1271195"/>
                <a:gd name="connsiteX5" fmla="*/ 3371554 w 8764675"/>
                <a:gd name="connsiteY5" fmla="*/ 1198962 h 1271195"/>
                <a:gd name="connsiteX6" fmla="*/ 4037987 w 8764675"/>
                <a:gd name="connsiteY6" fmla="*/ 1172649 h 1271195"/>
                <a:gd name="connsiteX7" fmla="*/ 4199662 w 8764675"/>
                <a:gd name="connsiteY7" fmla="*/ 1030259 h 1271195"/>
                <a:gd name="connsiteX8" fmla="*/ 4443829 w 8764675"/>
                <a:gd name="connsiteY8" fmla="*/ 723947 h 1271195"/>
                <a:gd name="connsiteX9" fmla="*/ 4674431 w 8764675"/>
                <a:gd name="connsiteY9" fmla="*/ 516267 h 1271195"/>
                <a:gd name="connsiteX10" fmla="*/ 5101273 w 8764675"/>
                <a:gd name="connsiteY10" fmla="*/ 280598 h 1271195"/>
                <a:gd name="connsiteX11" fmla="*/ 5239332 w 8764675"/>
                <a:gd name="connsiteY11" fmla="*/ 243172 h 1271195"/>
                <a:gd name="connsiteX12" fmla="*/ 5681088 w 8764675"/>
                <a:gd name="connsiteY12" fmla="*/ 190261 h 1271195"/>
                <a:gd name="connsiteX13" fmla="*/ 6222864 w 8764675"/>
                <a:gd name="connsiteY13" fmla="*/ 179352 h 1271195"/>
                <a:gd name="connsiteX14" fmla="*/ 6388175 w 8764675"/>
                <a:gd name="connsiteY14" fmla="*/ 207463 h 1271195"/>
                <a:gd name="connsiteX15" fmla="*/ 6972321 w 8764675"/>
                <a:gd name="connsiteY15" fmla="*/ 472998 h 1271195"/>
                <a:gd name="connsiteX16" fmla="*/ 7140900 w 8764675"/>
                <a:gd name="connsiteY16" fmla="*/ 575061 h 1271195"/>
                <a:gd name="connsiteX17" fmla="*/ 7950827 w 8764675"/>
                <a:gd name="connsiteY17" fmla="*/ 872956 h 1271195"/>
                <a:gd name="connsiteX18" fmla="*/ 7974933 w 8764675"/>
                <a:gd name="connsiteY18" fmla="*/ 874141 h 1271195"/>
                <a:gd name="connsiteX19" fmla="*/ 8464900 w 8764675"/>
                <a:gd name="connsiteY19" fmla="*/ 767665 h 1271195"/>
                <a:gd name="connsiteX20" fmla="*/ 8764675 w 8764675"/>
                <a:gd name="connsiteY20" fmla="*/ 487462 h 12711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64675" h="1271195">
                  <a:moveTo>
                    <a:pt x="0" y="875898"/>
                  </a:moveTo>
                  <a:cubicBezTo>
                    <a:pt x="193667" y="388341"/>
                    <a:pt x="693154" y="53347"/>
                    <a:pt x="1215237" y="6278"/>
                  </a:cubicBezTo>
                  <a:cubicBezTo>
                    <a:pt x="1759015" y="-42710"/>
                    <a:pt x="2319381" y="198433"/>
                    <a:pt x="2679012" y="609218"/>
                  </a:cubicBezTo>
                  <a:cubicBezTo>
                    <a:pt x="2761300" y="703233"/>
                    <a:pt x="2819931" y="813099"/>
                    <a:pt x="2895151" y="913406"/>
                  </a:cubicBezTo>
                  <a:cubicBezTo>
                    <a:pt x="2970247" y="1013630"/>
                    <a:pt x="3066958" y="1108298"/>
                    <a:pt x="3168490" y="1152915"/>
                  </a:cubicBezTo>
                  <a:cubicBezTo>
                    <a:pt x="3242647" y="1185642"/>
                    <a:pt x="3309001" y="1194304"/>
                    <a:pt x="3371554" y="1198962"/>
                  </a:cubicBezTo>
                  <a:cubicBezTo>
                    <a:pt x="3566528" y="1287623"/>
                    <a:pt x="3822829" y="1311689"/>
                    <a:pt x="4037987" y="1172649"/>
                  </a:cubicBezTo>
                  <a:cubicBezTo>
                    <a:pt x="4098498" y="1133548"/>
                    <a:pt x="4151123" y="1084519"/>
                    <a:pt x="4199662" y="1030259"/>
                  </a:cubicBezTo>
                  <a:cubicBezTo>
                    <a:pt x="4287752" y="931792"/>
                    <a:pt x="4362889" y="814325"/>
                    <a:pt x="4443829" y="723947"/>
                  </a:cubicBezTo>
                  <a:cubicBezTo>
                    <a:pt x="4521091" y="637656"/>
                    <a:pt x="4599007" y="574612"/>
                    <a:pt x="4674431" y="516267"/>
                  </a:cubicBezTo>
                  <a:cubicBezTo>
                    <a:pt x="4804931" y="415103"/>
                    <a:pt x="4938823" y="334572"/>
                    <a:pt x="5101273" y="280598"/>
                  </a:cubicBezTo>
                  <a:cubicBezTo>
                    <a:pt x="5144869" y="266094"/>
                    <a:pt x="5190834" y="253469"/>
                    <a:pt x="5239332" y="243172"/>
                  </a:cubicBezTo>
                  <a:cubicBezTo>
                    <a:pt x="5370568" y="215307"/>
                    <a:pt x="5520639" y="202764"/>
                    <a:pt x="5681088" y="190261"/>
                  </a:cubicBezTo>
                  <a:cubicBezTo>
                    <a:pt x="5867073" y="175634"/>
                    <a:pt x="6052446" y="161416"/>
                    <a:pt x="6222864" y="179352"/>
                  </a:cubicBezTo>
                  <a:cubicBezTo>
                    <a:pt x="6279207" y="185318"/>
                    <a:pt x="6334447" y="194592"/>
                    <a:pt x="6388175" y="207463"/>
                  </a:cubicBezTo>
                  <a:cubicBezTo>
                    <a:pt x="6605785" y="259475"/>
                    <a:pt x="6789522" y="362559"/>
                    <a:pt x="6972321" y="472998"/>
                  </a:cubicBezTo>
                  <a:cubicBezTo>
                    <a:pt x="7028337" y="506747"/>
                    <a:pt x="7084312" y="541231"/>
                    <a:pt x="7140900" y="575061"/>
                  </a:cubicBezTo>
                  <a:cubicBezTo>
                    <a:pt x="7376119" y="715776"/>
                    <a:pt x="7642390" y="854856"/>
                    <a:pt x="7950827" y="872956"/>
                  </a:cubicBezTo>
                  <a:cubicBezTo>
                    <a:pt x="7958835" y="873447"/>
                    <a:pt x="7966843" y="873814"/>
                    <a:pt x="7974933" y="874141"/>
                  </a:cubicBezTo>
                  <a:cubicBezTo>
                    <a:pt x="8139100" y="880188"/>
                    <a:pt x="8316465" y="838309"/>
                    <a:pt x="8464900" y="767665"/>
                  </a:cubicBezTo>
                  <a:cubicBezTo>
                    <a:pt x="8604226" y="700863"/>
                    <a:pt x="8715769" y="607543"/>
                    <a:pt x="8764675" y="487462"/>
                  </a:cubicBezTo>
                </a:path>
              </a:pathLst>
            </a:custGeom>
            <a:noFill/>
            <a:ln w="269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0" name="Graphic 21">
              <a:extLst>
                <a:ext uri="{FF2B5EF4-FFF2-40B4-BE49-F238E27FC236}">
                  <a16:creationId xmlns:a16="http://schemas.microsoft.com/office/drawing/2014/main" id="{6E150D19-E668-B283-99D4-0BCA7DE3C67A}"/>
                </a:ext>
              </a:extLst>
            </p:cNvPr>
            <p:cNvSpPr/>
            <p:nvPr/>
          </p:nvSpPr>
          <p:spPr>
            <a:xfrm>
              <a:off x="231092" y="1856537"/>
              <a:ext cx="8753275" cy="1271796"/>
            </a:xfrm>
            <a:custGeom>
              <a:avLst/>
              <a:gdLst>
                <a:gd name="connsiteX0" fmla="*/ 0 w 8753275"/>
                <a:gd name="connsiteY0" fmla="*/ 890943 h 1271796"/>
                <a:gd name="connsiteX1" fmla="*/ 1239874 w 8753275"/>
                <a:gd name="connsiteY1" fmla="*/ 5960 h 1271796"/>
                <a:gd name="connsiteX2" fmla="*/ 2721464 w 8753275"/>
                <a:gd name="connsiteY2" fmla="*/ 613476 h 1271796"/>
                <a:gd name="connsiteX3" fmla="*/ 2931065 w 8753275"/>
                <a:gd name="connsiteY3" fmla="*/ 897480 h 1271796"/>
                <a:gd name="connsiteX4" fmla="*/ 3186754 w 8753275"/>
                <a:gd name="connsiteY4" fmla="*/ 1129144 h 1271796"/>
                <a:gd name="connsiteX5" fmla="*/ 3379276 w 8753275"/>
                <a:gd name="connsiteY5" fmla="*/ 1192025 h 1271796"/>
                <a:gd name="connsiteX6" fmla="*/ 4051961 w 8753275"/>
                <a:gd name="connsiteY6" fmla="*/ 1193169 h 1271796"/>
                <a:gd name="connsiteX7" fmla="*/ 4213186 w 8753275"/>
                <a:gd name="connsiteY7" fmla="*/ 1053394 h 1271796"/>
                <a:gd name="connsiteX8" fmla="*/ 4451796 w 8753275"/>
                <a:gd name="connsiteY8" fmla="*/ 743527 h 1271796"/>
                <a:gd name="connsiteX9" fmla="*/ 4679538 w 8753275"/>
                <a:gd name="connsiteY9" fmla="*/ 518400 h 1271796"/>
                <a:gd name="connsiteX10" fmla="*/ 5117004 w 8753275"/>
                <a:gd name="connsiteY10" fmla="*/ 248779 h 1271796"/>
                <a:gd name="connsiteX11" fmla="*/ 5257432 w 8753275"/>
                <a:gd name="connsiteY11" fmla="*/ 203222 h 1271796"/>
                <a:gd name="connsiteX12" fmla="*/ 5698861 w 8753275"/>
                <a:gd name="connsiteY12" fmla="*/ 136011 h 1271796"/>
                <a:gd name="connsiteX13" fmla="*/ 6237532 w 8753275"/>
                <a:gd name="connsiteY13" fmla="*/ 134663 h 1271796"/>
                <a:gd name="connsiteX14" fmla="*/ 6402761 w 8753275"/>
                <a:gd name="connsiteY14" fmla="*/ 169106 h 1271796"/>
                <a:gd name="connsiteX15" fmla="*/ 6984333 w 8753275"/>
                <a:gd name="connsiteY15" fmla="*/ 465367 h 1271796"/>
                <a:gd name="connsiteX16" fmla="*/ 7151237 w 8753275"/>
                <a:gd name="connsiteY16" fmla="*/ 576949 h 1271796"/>
                <a:gd name="connsiteX17" fmla="*/ 7953646 w 8753275"/>
                <a:gd name="connsiteY17" fmla="*/ 905488 h 1271796"/>
                <a:gd name="connsiteX18" fmla="*/ 7977588 w 8753275"/>
                <a:gd name="connsiteY18" fmla="*/ 907122 h 1271796"/>
                <a:gd name="connsiteX19" fmla="*/ 8462695 w 8753275"/>
                <a:gd name="connsiteY19" fmla="*/ 802975 h 1271796"/>
                <a:gd name="connsiteX20" fmla="*/ 8753276 w 8753275"/>
                <a:gd name="connsiteY20" fmla="*/ 510188 h 12717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53275" h="1271796">
                  <a:moveTo>
                    <a:pt x="0" y="890943"/>
                  </a:moveTo>
                  <a:cubicBezTo>
                    <a:pt x="196813" y="393538"/>
                    <a:pt x="707250" y="52252"/>
                    <a:pt x="1239874" y="5960"/>
                  </a:cubicBezTo>
                  <a:cubicBezTo>
                    <a:pt x="1789822" y="-41844"/>
                    <a:pt x="2354274" y="201302"/>
                    <a:pt x="2721464" y="613476"/>
                  </a:cubicBezTo>
                  <a:cubicBezTo>
                    <a:pt x="2800033" y="701689"/>
                    <a:pt x="2858869" y="803466"/>
                    <a:pt x="2931065" y="897480"/>
                  </a:cubicBezTo>
                  <a:cubicBezTo>
                    <a:pt x="3003138" y="991371"/>
                    <a:pt x="3092617" y="1080768"/>
                    <a:pt x="3186754" y="1129144"/>
                  </a:cubicBezTo>
                  <a:cubicBezTo>
                    <a:pt x="3255558" y="1164609"/>
                    <a:pt x="3320808" y="1171881"/>
                    <a:pt x="3379276" y="1192025"/>
                  </a:cubicBezTo>
                  <a:cubicBezTo>
                    <a:pt x="3587447" y="1263771"/>
                    <a:pt x="3835945" y="1327714"/>
                    <a:pt x="4051961" y="1193169"/>
                  </a:cubicBezTo>
                  <a:cubicBezTo>
                    <a:pt x="4112716" y="1155334"/>
                    <a:pt x="4165178" y="1107122"/>
                    <a:pt x="4213186" y="1053394"/>
                  </a:cubicBezTo>
                  <a:cubicBezTo>
                    <a:pt x="4300540" y="955539"/>
                    <a:pt x="4373390" y="837786"/>
                    <a:pt x="4451796" y="743527"/>
                  </a:cubicBezTo>
                  <a:cubicBezTo>
                    <a:pt x="4526403" y="653844"/>
                    <a:pt x="4603215" y="583568"/>
                    <a:pt x="4679538" y="518400"/>
                  </a:cubicBezTo>
                  <a:cubicBezTo>
                    <a:pt x="4811550" y="405510"/>
                    <a:pt x="4950876" y="313171"/>
                    <a:pt x="5117004" y="248779"/>
                  </a:cubicBezTo>
                  <a:cubicBezTo>
                    <a:pt x="5161580" y="231496"/>
                    <a:pt x="5208362" y="216174"/>
                    <a:pt x="5257432" y="203222"/>
                  </a:cubicBezTo>
                  <a:cubicBezTo>
                    <a:pt x="5390139" y="168289"/>
                    <a:pt x="5540169" y="149739"/>
                    <a:pt x="5698861" y="136011"/>
                  </a:cubicBezTo>
                  <a:cubicBezTo>
                    <a:pt x="5882967" y="119954"/>
                    <a:pt x="6067195" y="110761"/>
                    <a:pt x="6237532" y="134663"/>
                  </a:cubicBezTo>
                  <a:cubicBezTo>
                    <a:pt x="6293834" y="142589"/>
                    <a:pt x="6349033" y="153988"/>
                    <a:pt x="6402761" y="169106"/>
                  </a:cubicBezTo>
                  <a:cubicBezTo>
                    <a:pt x="6620166" y="230229"/>
                    <a:pt x="6803128" y="344345"/>
                    <a:pt x="6984333" y="465367"/>
                  </a:cubicBezTo>
                  <a:cubicBezTo>
                    <a:pt x="7039859" y="502384"/>
                    <a:pt x="7095221" y="540055"/>
                    <a:pt x="7151237" y="576949"/>
                  </a:cubicBezTo>
                  <a:cubicBezTo>
                    <a:pt x="7383923" y="730493"/>
                    <a:pt x="7647457" y="881096"/>
                    <a:pt x="7953646" y="905488"/>
                  </a:cubicBezTo>
                  <a:cubicBezTo>
                    <a:pt x="7961573" y="906142"/>
                    <a:pt x="7969580" y="906673"/>
                    <a:pt x="7977588" y="907122"/>
                  </a:cubicBezTo>
                  <a:cubicBezTo>
                    <a:pt x="8140530" y="916356"/>
                    <a:pt x="8316628" y="875743"/>
                    <a:pt x="8462695" y="802975"/>
                  </a:cubicBezTo>
                  <a:cubicBezTo>
                    <a:pt x="8599977" y="734130"/>
                    <a:pt x="8708823" y="635948"/>
                    <a:pt x="8753276" y="510188"/>
                  </a:cubicBezTo>
                </a:path>
              </a:pathLst>
            </a:custGeom>
            <a:noFill/>
            <a:ln w="215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1" name="Graphic 21">
              <a:extLst>
                <a:ext uri="{FF2B5EF4-FFF2-40B4-BE49-F238E27FC236}">
                  <a16:creationId xmlns:a16="http://schemas.microsoft.com/office/drawing/2014/main" id="{4B4C08DC-5AA2-AEA6-5B07-9394055F666C}"/>
                </a:ext>
              </a:extLst>
            </p:cNvPr>
            <p:cNvSpPr/>
            <p:nvPr/>
          </p:nvSpPr>
          <p:spPr>
            <a:xfrm>
              <a:off x="237874" y="1858733"/>
              <a:ext cx="8741753" cy="1286059"/>
            </a:xfrm>
            <a:custGeom>
              <a:avLst/>
              <a:gdLst>
                <a:gd name="connsiteX0" fmla="*/ 0 w 8741753"/>
                <a:gd name="connsiteY0" fmla="*/ 906030 h 1286059"/>
                <a:gd name="connsiteX1" fmla="*/ 1264471 w 8741753"/>
                <a:gd name="connsiteY1" fmla="*/ 5644 h 1286059"/>
                <a:gd name="connsiteX2" fmla="*/ 2763874 w 8741753"/>
                <a:gd name="connsiteY2" fmla="*/ 617736 h 1286059"/>
                <a:gd name="connsiteX3" fmla="*/ 2966979 w 8741753"/>
                <a:gd name="connsiteY3" fmla="*/ 881556 h 1286059"/>
                <a:gd name="connsiteX4" fmla="*/ 3205017 w 8741753"/>
                <a:gd name="connsiteY4" fmla="*/ 1105416 h 1286059"/>
                <a:gd name="connsiteX5" fmla="*/ 3386998 w 8741753"/>
                <a:gd name="connsiteY5" fmla="*/ 1185130 h 1286059"/>
                <a:gd name="connsiteX6" fmla="*/ 4065975 w 8741753"/>
                <a:gd name="connsiteY6" fmla="*/ 1213771 h 1286059"/>
                <a:gd name="connsiteX7" fmla="*/ 4226751 w 8741753"/>
                <a:gd name="connsiteY7" fmla="*/ 1076571 h 1286059"/>
                <a:gd name="connsiteX8" fmla="*/ 4459804 w 8741753"/>
                <a:gd name="connsiteY8" fmla="*/ 763190 h 1286059"/>
                <a:gd name="connsiteX9" fmla="*/ 4684687 w 8741753"/>
                <a:gd name="connsiteY9" fmla="*/ 520617 h 1286059"/>
                <a:gd name="connsiteX10" fmla="*/ 5132775 w 8741753"/>
                <a:gd name="connsiteY10" fmla="*/ 217043 h 1286059"/>
                <a:gd name="connsiteX11" fmla="*/ 5275574 w 8741753"/>
                <a:gd name="connsiteY11" fmla="*/ 163396 h 1286059"/>
                <a:gd name="connsiteX12" fmla="*/ 5716675 w 8741753"/>
                <a:gd name="connsiteY12" fmla="*/ 81844 h 1286059"/>
                <a:gd name="connsiteX13" fmla="*/ 6252241 w 8741753"/>
                <a:gd name="connsiteY13" fmla="*/ 90015 h 1286059"/>
                <a:gd name="connsiteX14" fmla="*/ 6417348 w 8741753"/>
                <a:gd name="connsiteY14" fmla="*/ 130792 h 1286059"/>
                <a:gd name="connsiteX15" fmla="*/ 6996304 w 8741753"/>
                <a:gd name="connsiteY15" fmla="*/ 457777 h 1286059"/>
                <a:gd name="connsiteX16" fmla="*/ 7161534 w 8741753"/>
                <a:gd name="connsiteY16" fmla="*/ 578880 h 1286059"/>
                <a:gd name="connsiteX17" fmla="*/ 7956425 w 8741753"/>
                <a:gd name="connsiteY17" fmla="*/ 938062 h 1286059"/>
                <a:gd name="connsiteX18" fmla="*/ 7980163 w 8741753"/>
                <a:gd name="connsiteY18" fmla="*/ 940187 h 1286059"/>
                <a:gd name="connsiteX19" fmla="*/ 8460365 w 8741753"/>
                <a:gd name="connsiteY19" fmla="*/ 838369 h 1286059"/>
                <a:gd name="connsiteX20" fmla="*/ 8741754 w 8741753"/>
                <a:gd name="connsiteY20" fmla="*/ 532997 h 1286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41753" h="1286059">
                  <a:moveTo>
                    <a:pt x="0" y="906030"/>
                  </a:moveTo>
                  <a:cubicBezTo>
                    <a:pt x="199999" y="398738"/>
                    <a:pt x="721346" y="51200"/>
                    <a:pt x="1264471" y="5644"/>
                  </a:cubicBezTo>
                  <a:cubicBezTo>
                    <a:pt x="1820588" y="-40975"/>
                    <a:pt x="2388758" y="204581"/>
                    <a:pt x="2763874" y="617736"/>
                  </a:cubicBezTo>
                  <a:cubicBezTo>
                    <a:pt x="2838685" y="700147"/>
                    <a:pt x="2897807" y="793875"/>
                    <a:pt x="2966979" y="881556"/>
                  </a:cubicBezTo>
                  <a:cubicBezTo>
                    <a:pt x="3036070" y="969155"/>
                    <a:pt x="3118235" y="1053241"/>
                    <a:pt x="3205017" y="1105416"/>
                  </a:cubicBezTo>
                  <a:cubicBezTo>
                    <a:pt x="3268428" y="1143659"/>
                    <a:pt x="3330410" y="1160329"/>
                    <a:pt x="3386998" y="1185130"/>
                  </a:cubicBezTo>
                  <a:cubicBezTo>
                    <a:pt x="3594638" y="1276121"/>
                    <a:pt x="3849020" y="1343781"/>
                    <a:pt x="4065975" y="1213771"/>
                  </a:cubicBezTo>
                  <a:cubicBezTo>
                    <a:pt x="4126976" y="1177203"/>
                    <a:pt x="4179274" y="1129808"/>
                    <a:pt x="4226751" y="1076571"/>
                  </a:cubicBezTo>
                  <a:cubicBezTo>
                    <a:pt x="4313370" y="979288"/>
                    <a:pt x="4383972" y="861290"/>
                    <a:pt x="4459804" y="763190"/>
                  </a:cubicBezTo>
                  <a:cubicBezTo>
                    <a:pt x="4531796" y="670075"/>
                    <a:pt x="4607506" y="592568"/>
                    <a:pt x="4684687" y="520617"/>
                  </a:cubicBezTo>
                  <a:cubicBezTo>
                    <a:pt x="4818251" y="396000"/>
                    <a:pt x="4962847" y="291649"/>
                    <a:pt x="5132775" y="217043"/>
                  </a:cubicBezTo>
                  <a:cubicBezTo>
                    <a:pt x="5178332" y="196900"/>
                    <a:pt x="5225890" y="178922"/>
                    <a:pt x="5275574" y="163396"/>
                  </a:cubicBezTo>
                  <a:cubicBezTo>
                    <a:pt x="5409792" y="121353"/>
                    <a:pt x="5559699" y="96839"/>
                    <a:pt x="5716675" y="81844"/>
                  </a:cubicBezTo>
                  <a:cubicBezTo>
                    <a:pt x="5898902" y="64397"/>
                    <a:pt x="6082027" y="60148"/>
                    <a:pt x="6252241" y="90015"/>
                  </a:cubicBezTo>
                  <a:cubicBezTo>
                    <a:pt x="6308502" y="99903"/>
                    <a:pt x="6363701" y="113427"/>
                    <a:pt x="6417348" y="130792"/>
                  </a:cubicBezTo>
                  <a:cubicBezTo>
                    <a:pt x="6634589" y="201026"/>
                    <a:pt x="6816734" y="326215"/>
                    <a:pt x="6996304" y="457777"/>
                  </a:cubicBezTo>
                  <a:cubicBezTo>
                    <a:pt x="7051340" y="498022"/>
                    <a:pt x="7106130" y="538880"/>
                    <a:pt x="7161534" y="578880"/>
                  </a:cubicBezTo>
                  <a:cubicBezTo>
                    <a:pt x="7391686" y="745254"/>
                    <a:pt x="7652442" y="907378"/>
                    <a:pt x="7956425" y="938062"/>
                  </a:cubicBezTo>
                  <a:cubicBezTo>
                    <a:pt x="7964310" y="938879"/>
                    <a:pt x="7972236" y="939574"/>
                    <a:pt x="7980163" y="940187"/>
                  </a:cubicBezTo>
                  <a:cubicBezTo>
                    <a:pt x="8141837" y="952648"/>
                    <a:pt x="8316709" y="913261"/>
                    <a:pt x="8460365" y="838369"/>
                  </a:cubicBezTo>
                  <a:cubicBezTo>
                    <a:pt x="8595605" y="767521"/>
                    <a:pt x="8701754" y="664437"/>
                    <a:pt x="8741754" y="532997"/>
                  </a:cubicBezTo>
                </a:path>
              </a:pathLst>
            </a:custGeom>
            <a:noFill/>
            <a:ln w="161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  <p:sp>
          <p:nvSpPr>
            <p:cNvPr id="42" name="Graphic 21">
              <a:extLst>
                <a:ext uri="{FF2B5EF4-FFF2-40B4-BE49-F238E27FC236}">
                  <a16:creationId xmlns:a16="http://schemas.microsoft.com/office/drawing/2014/main" id="{68AB31E4-CE08-C2B3-3E5C-C962781B97C3}"/>
                </a:ext>
              </a:extLst>
            </p:cNvPr>
            <p:cNvSpPr/>
            <p:nvPr/>
          </p:nvSpPr>
          <p:spPr>
            <a:xfrm>
              <a:off x="244616" y="1860802"/>
              <a:ext cx="8730314" cy="1301086"/>
            </a:xfrm>
            <a:custGeom>
              <a:avLst/>
              <a:gdLst>
                <a:gd name="connsiteX0" fmla="*/ 0 w 8730314"/>
                <a:gd name="connsiteY0" fmla="*/ 921284 h 1301086"/>
                <a:gd name="connsiteX1" fmla="*/ 1289108 w 8730314"/>
                <a:gd name="connsiteY1" fmla="*/ 5536 h 1301086"/>
                <a:gd name="connsiteX2" fmla="*/ 2806366 w 8730314"/>
                <a:gd name="connsiteY2" fmla="*/ 622245 h 1301086"/>
                <a:gd name="connsiteX3" fmla="*/ 3002934 w 8730314"/>
                <a:gd name="connsiteY3" fmla="*/ 865881 h 1301086"/>
                <a:gd name="connsiteX4" fmla="*/ 3223281 w 8730314"/>
                <a:gd name="connsiteY4" fmla="*/ 1081896 h 1301086"/>
                <a:gd name="connsiteX5" fmla="*/ 3394761 w 8730314"/>
                <a:gd name="connsiteY5" fmla="*/ 1178444 h 1301086"/>
                <a:gd name="connsiteX6" fmla="*/ 4079989 w 8730314"/>
                <a:gd name="connsiteY6" fmla="*/ 1234582 h 1301086"/>
                <a:gd name="connsiteX7" fmla="*/ 4240275 w 8730314"/>
                <a:gd name="connsiteY7" fmla="*/ 1099996 h 1301086"/>
                <a:gd name="connsiteX8" fmla="*/ 4467772 w 8730314"/>
                <a:gd name="connsiteY8" fmla="*/ 783062 h 1301086"/>
                <a:gd name="connsiteX9" fmla="*/ 4689834 w 8730314"/>
                <a:gd name="connsiteY9" fmla="*/ 523042 h 1301086"/>
                <a:gd name="connsiteX10" fmla="*/ 5148546 w 8730314"/>
                <a:gd name="connsiteY10" fmla="*/ 185515 h 1301086"/>
                <a:gd name="connsiteX11" fmla="*/ 5293714 w 8730314"/>
                <a:gd name="connsiteY11" fmla="*/ 123737 h 1301086"/>
                <a:gd name="connsiteX12" fmla="*/ 5734530 w 8730314"/>
                <a:gd name="connsiteY12" fmla="*/ 27885 h 1301086"/>
                <a:gd name="connsiteX13" fmla="*/ 6266990 w 8730314"/>
                <a:gd name="connsiteY13" fmla="*/ 45617 h 1301086"/>
                <a:gd name="connsiteX14" fmla="*/ 6431975 w 8730314"/>
                <a:gd name="connsiteY14" fmla="*/ 92726 h 1301086"/>
                <a:gd name="connsiteX15" fmla="*/ 7008358 w 8730314"/>
                <a:gd name="connsiteY15" fmla="*/ 450396 h 1301086"/>
                <a:gd name="connsiteX16" fmla="*/ 7171870 w 8730314"/>
                <a:gd name="connsiteY16" fmla="*/ 581060 h 1301086"/>
                <a:gd name="connsiteX17" fmla="*/ 7959244 w 8730314"/>
                <a:gd name="connsiteY17" fmla="*/ 970885 h 1301086"/>
                <a:gd name="connsiteX18" fmla="*/ 7982819 w 8730314"/>
                <a:gd name="connsiteY18" fmla="*/ 973500 h 1301086"/>
                <a:gd name="connsiteX19" fmla="*/ 8458159 w 8730314"/>
                <a:gd name="connsiteY19" fmla="*/ 874011 h 1301086"/>
                <a:gd name="connsiteX20" fmla="*/ 8730314 w 8730314"/>
                <a:gd name="connsiteY20" fmla="*/ 556055 h 13010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8730314" h="1301086">
                  <a:moveTo>
                    <a:pt x="0" y="921284"/>
                  </a:moveTo>
                  <a:cubicBezTo>
                    <a:pt x="203146" y="404145"/>
                    <a:pt x="735402" y="49294"/>
                    <a:pt x="1289108" y="5536"/>
                  </a:cubicBezTo>
                  <a:cubicBezTo>
                    <a:pt x="1851313" y="-40920"/>
                    <a:pt x="2422874" y="208518"/>
                    <a:pt x="2806366" y="622245"/>
                  </a:cubicBezTo>
                  <a:cubicBezTo>
                    <a:pt x="2877418" y="698894"/>
                    <a:pt x="2936785" y="784492"/>
                    <a:pt x="3002934" y="865881"/>
                  </a:cubicBezTo>
                  <a:cubicBezTo>
                    <a:pt x="3069001" y="947147"/>
                    <a:pt x="3143894" y="1025962"/>
                    <a:pt x="3223281" y="1081896"/>
                  </a:cubicBezTo>
                  <a:cubicBezTo>
                    <a:pt x="3281340" y="1122877"/>
                    <a:pt x="3339562" y="1148863"/>
                    <a:pt x="3394761" y="1178444"/>
                  </a:cubicBezTo>
                  <a:cubicBezTo>
                    <a:pt x="3600644" y="1288842"/>
                    <a:pt x="3862176" y="1360098"/>
                    <a:pt x="4079989" y="1234582"/>
                  </a:cubicBezTo>
                  <a:cubicBezTo>
                    <a:pt x="4141235" y="1199281"/>
                    <a:pt x="4193411" y="1152744"/>
                    <a:pt x="4240275" y="1099996"/>
                  </a:cubicBezTo>
                  <a:cubicBezTo>
                    <a:pt x="4326158" y="1003327"/>
                    <a:pt x="4394514" y="885002"/>
                    <a:pt x="4467772" y="783062"/>
                  </a:cubicBezTo>
                  <a:cubicBezTo>
                    <a:pt x="4537148" y="686514"/>
                    <a:pt x="4611714" y="601816"/>
                    <a:pt x="4689834" y="523042"/>
                  </a:cubicBezTo>
                  <a:cubicBezTo>
                    <a:pt x="4824911" y="386699"/>
                    <a:pt x="4974941" y="270663"/>
                    <a:pt x="5148546" y="185515"/>
                  </a:cubicBezTo>
                  <a:cubicBezTo>
                    <a:pt x="5195083" y="162593"/>
                    <a:pt x="5243500" y="142001"/>
                    <a:pt x="5293714" y="123737"/>
                  </a:cubicBezTo>
                  <a:cubicBezTo>
                    <a:pt x="5429567" y="74831"/>
                    <a:pt x="5579229" y="44065"/>
                    <a:pt x="5734530" y="27885"/>
                  </a:cubicBezTo>
                  <a:cubicBezTo>
                    <a:pt x="5914877" y="9049"/>
                    <a:pt x="6096899" y="9744"/>
                    <a:pt x="6266990" y="45617"/>
                  </a:cubicBezTo>
                  <a:cubicBezTo>
                    <a:pt x="6323252" y="57466"/>
                    <a:pt x="6378369" y="73115"/>
                    <a:pt x="6431975" y="92726"/>
                  </a:cubicBezTo>
                  <a:cubicBezTo>
                    <a:pt x="6649012" y="172072"/>
                    <a:pt x="6830380" y="308293"/>
                    <a:pt x="7008358" y="450396"/>
                  </a:cubicBezTo>
                  <a:cubicBezTo>
                    <a:pt x="7062903" y="493910"/>
                    <a:pt x="7117121" y="537955"/>
                    <a:pt x="7171870" y="581060"/>
                  </a:cubicBezTo>
                  <a:cubicBezTo>
                    <a:pt x="7399449" y="760304"/>
                    <a:pt x="7657508" y="933909"/>
                    <a:pt x="7959244" y="970885"/>
                  </a:cubicBezTo>
                  <a:cubicBezTo>
                    <a:pt x="7967088" y="971866"/>
                    <a:pt x="7974933" y="972724"/>
                    <a:pt x="7982819" y="973500"/>
                  </a:cubicBezTo>
                  <a:cubicBezTo>
                    <a:pt x="8143267" y="989149"/>
                    <a:pt x="8316872" y="951029"/>
                    <a:pt x="8458159" y="874011"/>
                  </a:cubicBezTo>
                  <a:cubicBezTo>
                    <a:pt x="8591356" y="801162"/>
                    <a:pt x="8694808" y="693174"/>
                    <a:pt x="8730314" y="556055"/>
                  </a:cubicBezTo>
                </a:path>
              </a:pathLst>
            </a:custGeom>
            <a:noFill/>
            <a:ln w="107" cap="flat">
              <a:gradFill flip="none" rotWithShape="1">
                <a:gsLst>
                  <a:gs pos="88711">
                    <a:srgbClr val="92428C"/>
                  </a:gs>
                  <a:gs pos="33000">
                    <a:schemeClr val="accent2"/>
                  </a:gs>
                  <a:gs pos="0">
                    <a:schemeClr val="tx2">
                      <a:alpha val="25000"/>
                    </a:schemeClr>
                  </a:gs>
                  <a:gs pos="66000">
                    <a:schemeClr val="accent4"/>
                  </a:gs>
                  <a:gs pos="98974">
                    <a:schemeClr val="accent6"/>
                  </a:gs>
                  <a:gs pos="81000">
                    <a:schemeClr val="accent5"/>
                  </a:gs>
                  <a:gs pos="48000">
                    <a:schemeClr val="accent3"/>
                  </a:gs>
                  <a:gs pos="17000">
                    <a:schemeClr val="accent1"/>
                  </a:gs>
                </a:gsLst>
                <a:lin ang="0" scaled="1"/>
                <a:tileRect/>
              </a:gradFill>
              <a:prstDash val="solid"/>
              <a:miter/>
            </a:ln>
          </p:spPr>
          <p:txBody>
            <a:bodyPr rtlCol="0" anchor="ctr"/>
            <a:lstStyle/>
            <a:p>
              <a:endParaRPr lang="nl-NL" sz="1800"/>
            </a:p>
          </p:txBody>
        </p:sp>
      </p:grpSp>
      <p:sp>
        <p:nvSpPr>
          <p:cNvPr id="83" name="Oval 82">
            <a:extLst>
              <a:ext uri="{FF2B5EF4-FFF2-40B4-BE49-F238E27FC236}">
                <a16:creationId xmlns:a16="http://schemas.microsoft.com/office/drawing/2014/main" id="{0F93DF2F-07A8-2BEA-2E7C-97074ED214C0}"/>
              </a:ext>
            </a:extLst>
          </p:cNvPr>
          <p:cNvSpPr/>
          <p:nvPr/>
        </p:nvSpPr>
        <p:spPr>
          <a:xfrm>
            <a:off x="1207294" y="1693069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CFF1717C-D10F-BB0D-001A-4FB317F49FBF}"/>
              </a:ext>
            </a:extLst>
          </p:cNvPr>
          <p:cNvSpPr/>
          <p:nvPr/>
        </p:nvSpPr>
        <p:spPr>
          <a:xfrm>
            <a:off x="1" y="1693069"/>
            <a:ext cx="333431" cy="316706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0A0E60A9-BA82-D3F4-CC4B-36C16C3F7FA8}"/>
              </a:ext>
            </a:extLst>
          </p:cNvPr>
          <p:cNvSpPr/>
          <p:nvPr/>
        </p:nvSpPr>
        <p:spPr>
          <a:xfrm>
            <a:off x="1664189" y="2834495"/>
            <a:ext cx="435769" cy="385763"/>
          </a:xfrm>
          <a:prstGeom prst="ellipse">
            <a:avLst/>
          </a:prstGeom>
          <a:solidFill>
            <a:srgbClr val="6DC0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8979D116-B498-8378-A1DD-3A67EFE1EB40}"/>
              </a:ext>
            </a:extLst>
          </p:cNvPr>
          <p:cNvSpPr/>
          <p:nvPr/>
        </p:nvSpPr>
        <p:spPr>
          <a:xfrm>
            <a:off x="2535781" y="2625196"/>
            <a:ext cx="435769" cy="385763"/>
          </a:xfrm>
          <a:prstGeom prst="ellipse">
            <a:avLst/>
          </a:prstGeom>
          <a:solidFill>
            <a:srgbClr val="3D87B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228C5EE6-A37E-40DE-AC91-7C43B958A5BB}"/>
              </a:ext>
            </a:extLst>
          </p:cNvPr>
          <p:cNvSpPr/>
          <p:nvPr/>
        </p:nvSpPr>
        <p:spPr>
          <a:xfrm>
            <a:off x="2100012" y="3499807"/>
            <a:ext cx="700940" cy="57430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A57054D-F3BC-BC70-8E6A-C0B7D4CF6689}"/>
              </a:ext>
            </a:extLst>
          </p:cNvPr>
          <p:cNvSpPr/>
          <p:nvPr/>
        </p:nvSpPr>
        <p:spPr>
          <a:xfrm>
            <a:off x="3417061" y="3010958"/>
            <a:ext cx="435769" cy="385763"/>
          </a:xfrm>
          <a:prstGeom prst="ellipse">
            <a:avLst/>
          </a:prstGeom>
          <a:solidFill>
            <a:srgbClr val="96AA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650D0B3-7B6E-C14C-7B3B-F79665D9E388}"/>
              </a:ext>
            </a:extLst>
          </p:cNvPr>
          <p:cNvSpPr/>
          <p:nvPr/>
        </p:nvSpPr>
        <p:spPr>
          <a:xfrm>
            <a:off x="3923816" y="1691365"/>
            <a:ext cx="435769" cy="385763"/>
          </a:xfrm>
          <a:prstGeom prst="ellipse">
            <a:avLst/>
          </a:prstGeom>
          <a:solidFill>
            <a:srgbClr val="F0D6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26070591-756E-E3F3-17E9-23D54587BA63}"/>
              </a:ext>
            </a:extLst>
          </p:cNvPr>
          <p:cNvSpPr/>
          <p:nvPr/>
        </p:nvSpPr>
        <p:spPr>
          <a:xfrm>
            <a:off x="4684318" y="2748469"/>
            <a:ext cx="551857" cy="471789"/>
          </a:xfrm>
          <a:prstGeom prst="ellipse">
            <a:avLst/>
          </a:prstGeom>
          <a:solidFill>
            <a:srgbClr val="C5C2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445A9462-3368-EFDE-495A-DA8B2465126D}"/>
              </a:ext>
            </a:extLst>
          </p:cNvPr>
          <p:cNvSpPr/>
          <p:nvPr/>
        </p:nvSpPr>
        <p:spPr>
          <a:xfrm>
            <a:off x="5044553" y="3819654"/>
            <a:ext cx="639346" cy="535826"/>
          </a:xfrm>
          <a:prstGeom prst="ellipse">
            <a:avLst/>
          </a:prstGeom>
          <a:solidFill>
            <a:srgbClr val="BFC9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D58B2E5B-5230-2E2C-A3BC-ACAE3E65D6F2}"/>
              </a:ext>
            </a:extLst>
          </p:cNvPr>
          <p:cNvSpPr/>
          <p:nvPr/>
        </p:nvSpPr>
        <p:spPr>
          <a:xfrm>
            <a:off x="7876525" y="1304107"/>
            <a:ext cx="435769" cy="385763"/>
          </a:xfrm>
          <a:prstGeom prst="ellipse">
            <a:avLst/>
          </a:prstGeom>
          <a:solidFill>
            <a:srgbClr val="9257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FE2E4B5E-1BEF-6957-E029-7EB89EB99687}"/>
              </a:ext>
            </a:extLst>
          </p:cNvPr>
          <p:cNvSpPr/>
          <p:nvPr/>
        </p:nvSpPr>
        <p:spPr>
          <a:xfrm>
            <a:off x="5683899" y="2946821"/>
            <a:ext cx="239218" cy="187411"/>
          </a:xfrm>
          <a:prstGeom prst="ellipse">
            <a:avLst/>
          </a:prstGeom>
          <a:solidFill>
            <a:srgbClr val="94B9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E12C45A-72AB-12C6-DE84-CDADAFAED8E0}"/>
              </a:ext>
            </a:extLst>
          </p:cNvPr>
          <p:cNvSpPr/>
          <p:nvPr/>
        </p:nvSpPr>
        <p:spPr>
          <a:xfrm>
            <a:off x="8312294" y="2216558"/>
            <a:ext cx="626546" cy="617937"/>
          </a:xfrm>
          <a:prstGeom prst="ellipse">
            <a:avLst/>
          </a:prstGeom>
          <a:solidFill>
            <a:srgbClr val="8F77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8A1968D9-B0D9-4435-D415-5393869605A3}"/>
              </a:ext>
            </a:extLst>
          </p:cNvPr>
          <p:cNvSpPr/>
          <p:nvPr/>
        </p:nvSpPr>
        <p:spPr>
          <a:xfrm>
            <a:off x="1910739" y="1769930"/>
            <a:ext cx="435769" cy="38576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4633FD8B-F553-177E-9ECF-E881D4D59335}"/>
              </a:ext>
            </a:extLst>
          </p:cNvPr>
          <p:cNvSpPr/>
          <p:nvPr/>
        </p:nvSpPr>
        <p:spPr>
          <a:xfrm>
            <a:off x="6204569" y="1878257"/>
            <a:ext cx="435769" cy="385763"/>
          </a:xfrm>
          <a:prstGeom prst="ellipse">
            <a:avLst/>
          </a:prstGeom>
          <a:solidFill>
            <a:srgbClr val="80786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9C110E0C-5EAB-C5F0-DAB3-EAC230C22B00}"/>
              </a:ext>
            </a:extLst>
          </p:cNvPr>
          <p:cNvSpPr/>
          <p:nvPr/>
        </p:nvSpPr>
        <p:spPr>
          <a:xfrm>
            <a:off x="3916830" y="2561059"/>
            <a:ext cx="270161" cy="273437"/>
          </a:xfrm>
          <a:prstGeom prst="ellipse">
            <a:avLst/>
          </a:prstGeom>
          <a:solidFill>
            <a:srgbClr val="B3B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370F3-9505-7249-CD62-8A453A7C47CE}"/>
              </a:ext>
            </a:extLst>
          </p:cNvPr>
          <p:cNvSpPr/>
          <p:nvPr/>
        </p:nvSpPr>
        <p:spPr>
          <a:xfrm>
            <a:off x="5296679" y="1884247"/>
            <a:ext cx="374355" cy="332312"/>
          </a:xfrm>
          <a:prstGeom prst="ellipse">
            <a:avLst/>
          </a:prstGeom>
          <a:solidFill>
            <a:srgbClr val="86B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679AFA88-1945-4E63-688D-22123F808CEC}"/>
              </a:ext>
            </a:extLst>
          </p:cNvPr>
          <p:cNvSpPr/>
          <p:nvPr/>
        </p:nvSpPr>
        <p:spPr>
          <a:xfrm>
            <a:off x="831706" y="1332888"/>
            <a:ext cx="225029" cy="217885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1355AFB4-7517-52F9-4AC3-61EC9DFFCB00}"/>
              </a:ext>
            </a:extLst>
          </p:cNvPr>
          <p:cNvSpPr/>
          <p:nvPr/>
        </p:nvSpPr>
        <p:spPr>
          <a:xfrm>
            <a:off x="447833" y="1445290"/>
            <a:ext cx="223953" cy="246412"/>
          </a:xfrm>
          <a:prstGeom prst="ellipse">
            <a:avLst/>
          </a:prstGeom>
          <a:solidFill>
            <a:srgbClr val="6161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99A0F875-FD27-5643-937E-752EABD2B260}"/>
              </a:ext>
            </a:extLst>
          </p:cNvPr>
          <p:cNvSpPr/>
          <p:nvPr/>
        </p:nvSpPr>
        <p:spPr>
          <a:xfrm>
            <a:off x="7455559" y="1961510"/>
            <a:ext cx="435769" cy="385763"/>
          </a:xfrm>
          <a:prstGeom prst="ellipse">
            <a:avLst/>
          </a:prstGeom>
          <a:solidFill>
            <a:srgbClr val="CA90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102" name="Afbeelding 108">
            <a:hlinkClick r:id="" action="ppaction://noaction"/>
            <a:extLst>
              <a:ext uri="{FF2B5EF4-FFF2-40B4-BE49-F238E27FC236}">
                <a16:creationId xmlns:a16="http://schemas.microsoft.com/office/drawing/2014/main" id="{B0FCC4F4-437D-2E33-3F28-A6B29A0A95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03296" y="1215285"/>
            <a:ext cx="647857" cy="265551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3" name="Picture 6" descr="A picture containing text, sign, clipart&#10;&#10;Description automatically generated">
            <a:extLst>
              <a:ext uri="{FF2B5EF4-FFF2-40B4-BE49-F238E27FC236}">
                <a16:creationId xmlns:a16="http://schemas.microsoft.com/office/drawing/2014/main" id="{47201B17-D0CC-1AA0-FEB3-47194B4C04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0285" y="2853435"/>
            <a:ext cx="666417" cy="326118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4" name="Afbeelding 8" descr="Afbeelding met tekst, Lettertype, schermopname, Graphics&#10;&#10;Automatisch gegenereerde beschrijving">
            <a:extLst>
              <a:ext uri="{FF2B5EF4-FFF2-40B4-BE49-F238E27FC236}">
                <a16:creationId xmlns:a16="http://schemas.microsoft.com/office/drawing/2014/main" id="{3C8F49CE-3A2C-F676-8553-A92C6761CE3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379" y="2084575"/>
            <a:ext cx="535063" cy="29250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5" name="Afbeelding 29" descr="Afbeelding met duisternis, Karmijn, rood, silhouet&#10;&#10;Automatisch gegenereerde beschrijving">
            <a:extLst>
              <a:ext uri="{FF2B5EF4-FFF2-40B4-BE49-F238E27FC236}">
                <a16:creationId xmlns:a16="http://schemas.microsoft.com/office/drawing/2014/main" id="{2F96678A-F519-3686-9D18-8C98D5A2AD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3409" y="1876773"/>
            <a:ext cx="822163" cy="49336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106" name="Picture 2" descr="TAG: Conclusion Enablement - Persberichten.com">
            <a:extLst>
              <a:ext uri="{FF2B5EF4-FFF2-40B4-BE49-F238E27FC236}">
                <a16:creationId xmlns:a16="http://schemas.microsoft.com/office/drawing/2014/main" id="{84651F89-98B2-F6E2-4FCA-7FE1A62513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7362" y="2946230"/>
            <a:ext cx="1118606" cy="273437"/>
          </a:xfrm>
          <a:prstGeom prst="rect">
            <a:avLst/>
          </a:prstGeom>
          <a:solidFill>
            <a:schemeClr val="bg1">
              <a:alpha val="74000"/>
            </a:schemeClr>
          </a:solidFill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6C44BA2-749C-22E6-884D-AB5E0A3F3BE5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70000"/>
          </a:blip>
          <a:stretch>
            <a:fillRect/>
          </a:stretch>
        </p:blipFill>
        <p:spPr>
          <a:xfrm>
            <a:off x="1134943" y="1511209"/>
            <a:ext cx="800609" cy="394719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45FA82A5-D6B8-12F4-36C4-BDB7FF1456DF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70000"/>
          </a:blip>
          <a:stretch>
            <a:fillRect/>
          </a:stretch>
        </p:blipFill>
        <p:spPr>
          <a:xfrm>
            <a:off x="4817275" y="3040690"/>
            <a:ext cx="1278847" cy="549785"/>
          </a:xfrm>
          <a:prstGeom prst="rect">
            <a:avLst/>
          </a:prstGeom>
        </p:spPr>
      </p:pic>
      <p:pic>
        <p:nvPicPr>
          <p:cNvPr id="47" name="Picture 8" descr="Voorspellen en anticiperen met Business Analytics - Future Facts">
            <a:extLst>
              <a:ext uri="{FF2B5EF4-FFF2-40B4-BE49-F238E27FC236}">
                <a16:creationId xmlns:a16="http://schemas.microsoft.com/office/drawing/2014/main" id="{8886D959-BECF-39EF-264D-2A00D03DC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5747" y="2462171"/>
            <a:ext cx="1119545" cy="299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8" name="Snagit_SNG826">
            <a:extLst>
              <a:ext uri="{FF2B5EF4-FFF2-40B4-BE49-F238E27FC236}">
                <a16:creationId xmlns:a16="http://schemas.microsoft.com/office/drawing/2014/main" id="{18008FC5-ABAA-06C8-2DEC-68FF99804153}"/>
              </a:ext>
            </a:extLst>
          </p:cNvPr>
          <p:cNvPicPr>
            <a:picLocks noChangeAspect="1"/>
          </p:cNvPicPr>
          <p:nvPr/>
        </p:nvPicPr>
        <p:blipFill>
          <a:blip r:embed="rId12">
            <a:alphaModFix amt="70000"/>
          </a:blip>
          <a:stretch>
            <a:fillRect/>
          </a:stretch>
        </p:blipFill>
        <p:spPr>
          <a:xfrm>
            <a:off x="7553495" y="1750125"/>
            <a:ext cx="988695" cy="297180"/>
          </a:xfrm>
          <a:prstGeom prst="rect">
            <a:avLst/>
          </a:prstGeom>
        </p:spPr>
      </p:pic>
      <p:pic>
        <p:nvPicPr>
          <p:cNvPr id="49" name="Snagit_SNG836">
            <a:extLst>
              <a:ext uri="{FF2B5EF4-FFF2-40B4-BE49-F238E27FC236}">
                <a16:creationId xmlns:a16="http://schemas.microsoft.com/office/drawing/2014/main" id="{D88EC79C-7CD6-C293-CF8E-99E2CF2124C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74880" y="1869852"/>
            <a:ext cx="977266" cy="232478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801AA43-C057-155C-558E-731352750D0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772442" y="1574863"/>
            <a:ext cx="279431" cy="375515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FA3C539F-DECA-302F-46E2-9F7F1B7E730B}"/>
              </a:ext>
            </a:extLst>
          </p:cNvPr>
          <p:cNvPicPr>
            <a:picLocks noChangeAspect="1"/>
          </p:cNvPicPr>
          <p:nvPr/>
        </p:nvPicPr>
        <p:blipFill>
          <a:blip r:embed="rId15">
            <a:alphaModFix amt="70000"/>
          </a:blip>
          <a:stretch>
            <a:fillRect/>
          </a:stretch>
        </p:blipFill>
        <p:spPr>
          <a:xfrm>
            <a:off x="7829770" y="2278843"/>
            <a:ext cx="1138164" cy="49336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52599D0-EADC-B185-DC0E-BA2005866656}"/>
              </a:ext>
            </a:extLst>
          </p:cNvPr>
          <p:cNvPicPr>
            <a:picLocks noChangeAspect="1"/>
          </p:cNvPicPr>
          <p:nvPr/>
        </p:nvPicPr>
        <p:blipFill>
          <a:blip r:embed="rId16">
            <a:alphaModFix amt="70000"/>
          </a:blip>
          <a:stretch>
            <a:fillRect/>
          </a:stretch>
        </p:blipFill>
        <p:spPr>
          <a:xfrm>
            <a:off x="3379867" y="3915299"/>
            <a:ext cx="419811" cy="869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EB90AC5C-1C8F-D6FD-9E51-8B4465FF757B}"/>
              </a:ext>
            </a:extLst>
          </p:cNvPr>
          <p:cNvPicPr>
            <a:picLocks noChangeAspect="1"/>
          </p:cNvPicPr>
          <p:nvPr/>
        </p:nvPicPr>
        <p:blipFill>
          <a:blip r:embed="rId17">
            <a:alphaModFix amt="70000"/>
          </a:blip>
          <a:stretch>
            <a:fillRect/>
          </a:stretch>
        </p:blipFill>
        <p:spPr>
          <a:xfrm>
            <a:off x="4692149" y="2416258"/>
            <a:ext cx="1948189" cy="336163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8593CA96-A626-427B-5478-D87C5954EBFD}"/>
              </a:ext>
            </a:extLst>
          </p:cNvPr>
          <p:cNvPicPr>
            <a:picLocks noChangeAspect="1"/>
          </p:cNvPicPr>
          <p:nvPr/>
        </p:nvPicPr>
        <p:blipFill>
          <a:blip r:embed="rId18">
            <a:alphaModFix amt="70000"/>
          </a:blip>
          <a:stretch>
            <a:fillRect/>
          </a:stretch>
        </p:blipFill>
        <p:spPr>
          <a:xfrm>
            <a:off x="1664248" y="3443719"/>
            <a:ext cx="952379" cy="455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636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  <p:bldP spid="91" grpId="0" animBg="1"/>
      <p:bldP spid="92" grpId="0" animBg="1"/>
      <p:bldP spid="93" grpId="0" animBg="1"/>
      <p:bldP spid="94" grpId="0" animBg="1"/>
      <p:bldP spid="95" grpId="0" animBg="1"/>
      <p:bldP spid="96" grpId="0" animBg="1"/>
      <p:bldP spid="97" grpId="0" animBg="1"/>
      <p:bldP spid="98" grpId="0" animBg="1"/>
      <p:bldP spid="99" grpId="0" animBg="1"/>
      <p:bldP spid="100" grpId="0" animBg="1"/>
      <p:bldP spid="10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  <a:solidFill>
            <a:srgbClr val="C1A9DB"/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53126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968814" y="1112968"/>
            <a:ext cx="1369549" cy="818925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Elbow Connector 40"/>
          <p:cNvCxnSpPr>
            <a:endCxn id="10" idx="1"/>
          </p:cNvCxnSpPr>
          <p:nvPr/>
        </p:nvCxnSpPr>
        <p:spPr>
          <a:xfrm flipV="1">
            <a:off x="4965465" y="1760490"/>
            <a:ext cx="1372898" cy="280439"/>
          </a:xfrm>
          <a:prstGeom prst="bentConnector3">
            <a:avLst>
              <a:gd name="adj1" fmla="val 73589"/>
            </a:avLst>
          </a:prstGeom>
          <a:ln w="19050">
            <a:solidFill>
              <a:srgbClr val="C1A9DB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587508" y="1418040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184" y="775707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>
            <a:endCxn id="55" idx="3"/>
          </p:cNvCxnSpPr>
          <p:nvPr/>
        </p:nvCxnSpPr>
        <p:spPr>
          <a:xfrm rot="5400000">
            <a:off x="3093860" y="2995501"/>
            <a:ext cx="1798598" cy="243563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4" name="Rectangle 103"/>
          <p:cNvSpPr/>
          <p:nvPr/>
        </p:nvSpPr>
        <p:spPr>
          <a:xfrm>
            <a:off x="4757402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69430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81458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93485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0" name="Rectangle 109"/>
          <p:cNvSpPr/>
          <p:nvPr/>
        </p:nvSpPr>
        <p:spPr>
          <a:xfrm>
            <a:off x="4005513" y="1894247"/>
            <a:ext cx="161184" cy="26440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5010347" y="376003"/>
            <a:ext cx="467849" cy="55120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4980870" y="343956"/>
            <a:ext cx="567784" cy="57938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055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Key</a:t>
            </a:r>
            <a:endParaRPr lang="nl-NL" sz="1055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Value </a:t>
            </a:r>
          </a:p>
          <a:p>
            <a:pPr defTabSz="661109"/>
            <a:r>
              <a:rPr lang="nl-NL" sz="1055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Time</a:t>
            </a:r>
            <a:endParaRPr lang="en-US" sz="1055" dirty="0" err="1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</a:endParaRPr>
          </a:p>
        </p:txBody>
      </p:sp>
      <p:cxnSp>
        <p:nvCxnSpPr>
          <p:cNvPr id="115" name="Straight Connector 114"/>
          <p:cNvCxnSpPr/>
          <p:nvPr/>
        </p:nvCxnSpPr>
        <p:spPr>
          <a:xfrm flipV="1">
            <a:off x="4757402" y="932487"/>
            <a:ext cx="252945" cy="961760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7" name="Straight Connector 116"/>
          <p:cNvCxnSpPr/>
          <p:nvPr/>
        </p:nvCxnSpPr>
        <p:spPr>
          <a:xfrm flipV="1">
            <a:off x="4918586" y="927203"/>
            <a:ext cx="559610" cy="967045"/>
          </a:xfrm>
          <a:prstGeom prst="line">
            <a:avLst/>
          </a:prstGeom>
          <a:ln>
            <a:prstDash val="dash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B12AC7-C299-49E6-BDDD-48452F4EB6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F9C4A08-4344-E4AF-26BA-5083B3319D07}"/>
              </a:ext>
            </a:extLst>
          </p:cNvPr>
          <p:cNvSpPr txBox="1"/>
          <p:nvPr/>
        </p:nvSpPr>
        <p:spPr>
          <a:xfrm>
            <a:off x="2587271" y="4027268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Message Log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B6CCF1F-DD32-7BAF-1C58-7B643A5BD346}"/>
              </a:ext>
            </a:extLst>
          </p:cNvPr>
          <p:cNvCxnSpPr>
            <a:cxnSpLocks/>
          </p:cNvCxnSpPr>
          <p:nvPr/>
        </p:nvCxnSpPr>
        <p:spPr>
          <a:xfrm flipV="1">
            <a:off x="3277021" y="4219427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536FA6AE-5B9A-65CE-D6A0-615A564E29E0}"/>
              </a:ext>
            </a:extLst>
          </p:cNvPr>
          <p:cNvSpPr/>
          <p:nvPr/>
        </p:nvSpPr>
        <p:spPr>
          <a:xfrm>
            <a:off x="6338363" y="2138547"/>
            <a:ext cx="1038044" cy="37838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12" name="Elbow Connector 40">
            <a:extLst>
              <a:ext uri="{FF2B5EF4-FFF2-40B4-BE49-F238E27FC236}">
                <a16:creationId xmlns:a16="http://schemas.microsoft.com/office/drawing/2014/main" id="{F47AA778-4F9B-1403-E137-ADD2E9CDE248}"/>
              </a:ext>
            </a:extLst>
          </p:cNvPr>
          <p:cNvCxnSpPr>
            <a:cxnSpLocks/>
            <a:endCxn id="11" idx="1"/>
          </p:cNvCxnSpPr>
          <p:nvPr/>
        </p:nvCxnSpPr>
        <p:spPr>
          <a:xfrm>
            <a:off x="4980870" y="2138547"/>
            <a:ext cx="1357493" cy="189192"/>
          </a:xfrm>
          <a:prstGeom prst="bentConnector3">
            <a:avLst>
              <a:gd name="adj1" fmla="val 50000"/>
            </a:avLst>
          </a:prstGeom>
          <a:ln w="19050">
            <a:solidFill>
              <a:srgbClr val="A17EC9"/>
            </a:solidFill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0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9" grpId="0" animBg="1"/>
      <p:bldP spid="1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Consuming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 err="1"/>
              <a:t>Messages</a:t>
            </a:r>
            <a:r>
              <a:rPr lang="nl-NL" dirty="0"/>
              <a:t> are </a:t>
            </a:r>
            <a:r>
              <a:rPr lang="nl-NL" dirty="0" err="1"/>
              <a:t>available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only</a:t>
            </a:r>
            <a:r>
              <a:rPr lang="nl-NL" dirty="0"/>
              <a:t> </a:t>
            </a:r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they</a:t>
            </a:r>
            <a:r>
              <a:rPr lang="nl-NL" dirty="0"/>
              <a:t> have been </a:t>
            </a:r>
            <a:r>
              <a:rPr lang="nl-NL" dirty="0" err="1"/>
              <a:t>committed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</a:t>
            </a:r>
          </a:p>
          <a:p>
            <a:r>
              <a:rPr lang="nl-NL" dirty="0" err="1"/>
              <a:t>Kafka</a:t>
            </a:r>
            <a:r>
              <a:rPr lang="nl-NL" dirty="0"/>
              <a:t> does </a:t>
            </a:r>
            <a:r>
              <a:rPr lang="nl-NL" dirty="0" err="1"/>
              <a:t>not</a:t>
            </a:r>
            <a:r>
              <a:rPr lang="nl-NL" dirty="0"/>
              <a:t> push</a:t>
            </a:r>
          </a:p>
          <a:p>
            <a:pPr lvl="1"/>
            <a:r>
              <a:rPr lang="nl-NL" sz="1200" dirty="0" err="1"/>
              <a:t>Kafka</a:t>
            </a:r>
            <a:r>
              <a:rPr lang="nl-NL" sz="1200" dirty="0"/>
              <a:t> </a:t>
            </a:r>
            <a:r>
              <a:rPr lang="nl-NL" sz="1200" dirty="0" err="1"/>
              <a:t>keeps</a:t>
            </a:r>
            <a:r>
              <a:rPr lang="nl-NL" sz="1200" dirty="0"/>
              <a:t> track of offset of </a:t>
            </a:r>
            <a:r>
              <a:rPr lang="nl-NL" sz="1200" dirty="0" err="1"/>
              <a:t>consumers</a:t>
            </a:r>
            <a:endParaRPr lang="nl-NL" sz="1200" dirty="0"/>
          </a:p>
          <a:p>
            <a:r>
              <a:rPr lang="nl-NL" dirty="0"/>
              <a:t>Read does </a:t>
            </a:r>
            <a:r>
              <a:rPr lang="nl-NL" dirty="0" err="1"/>
              <a:t>not</a:t>
            </a:r>
            <a:r>
              <a:rPr lang="nl-NL" dirty="0"/>
              <a:t> </a:t>
            </a:r>
            <a:r>
              <a:rPr lang="nl-NL" dirty="0" err="1"/>
              <a:t>destroy</a:t>
            </a:r>
            <a:endParaRPr lang="nl-NL" dirty="0"/>
          </a:p>
          <a:p>
            <a:r>
              <a:rPr lang="nl-NL" dirty="0"/>
              <a:t>(</a:t>
            </a:r>
            <a:r>
              <a:rPr lang="nl-NL" dirty="0" err="1"/>
              <a:t>some</a:t>
            </a:r>
            <a:r>
              <a:rPr lang="nl-NL" dirty="0"/>
              <a:t> | </a:t>
            </a:r>
            <a:r>
              <a:rPr lang="nl-NL" dirty="0" err="1"/>
              <a:t>much</a:t>
            </a:r>
            <a:r>
              <a:rPr lang="nl-NL" dirty="0"/>
              <a:t> | </a:t>
            </a:r>
            <a:r>
              <a:rPr lang="nl-NL" dirty="0" err="1"/>
              <a:t>all</a:t>
            </a:r>
            <a:r>
              <a:rPr lang="nl-NL" dirty="0"/>
              <a:t>) </a:t>
            </a:r>
            <a:r>
              <a:rPr lang="nl-NL" dirty="0" err="1"/>
              <a:t>History</a:t>
            </a:r>
            <a:r>
              <a:rPr lang="nl-NL" dirty="0"/>
              <a:t> </a:t>
            </a:r>
            <a:r>
              <a:rPr lang="nl-NL" dirty="0" err="1"/>
              <a:t>available</a:t>
            </a:r>
            <a:endParaRPr lang="nl-NL" dirty="0"/>
          </a:p>
          <a:p>
            <a:pPr lvl="1"/>
            <a:r>
              <a:rPr lang="nl-NL" dirty="0"/>
              <a:t>Offline or new </a:t>
            </a:r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catch up</a:t>
            </a:r>
          </a:p>
          <a:p>
            <a:pPr lvl="1"/>
            <a:r>
              <a:rPr lang="nl-NL" dirty="0" err="1"/>
              <a:t>Consumers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re-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past: replay</a:t>
            </a:r>
          </a:p>
          <a:p>
            <a:r>
              <a:rPr lang="nl-NL" dirty="0"/>
              <a:t>Delivery </a:t>
            </a:r>
            <a:r>
              <a:rPr lang="nl-NL" dirty="0" err="1"/>
              <a:t>Guarantees</a:t>
            </a:r>
            <a:endParaRPr lang="nl-NL" dirty="0"/>
          </a:p>
          <a:p>
            <a:pPr lvl="1"/>
            <a:r>
              <a:rPr lang="nl-NL" dirty="0"/>
              <a:t>Ordering </a:t>
            </a:r>
            <a:r>
              <a:rPr lang="nl-NL" dirty="0" err="1"/>
              <a:t>maintained</a:t>
            </a:r>
            <a:endParaRPr lang="nl-NL" dirty="0"/>
          </a:p>
          <a:p>
            <a:pPr lvl="1"/>
            <a:r>
              <a:rPr lang="nl-NL" i="1" dirty="0"/>
              <a:t>At-</a:t>
            </a:r>
            <a:r>
              <a:rPr lang="nl-NL" i="1" dirty="0" err="1"/>
              <a:t>least</a:t>
            </a:r>
            <a:r>
              <a:rPr lang="nl-NL" i="1" dirty="0"/>
              <a:t>-</a:t>
            </a:r>
            <a:r>
              <a:rPr lang="nl-NL" i="1" dirty="0" err="1"/>
              <a:t>once</a:t>
            </a:r>
            <a:r>
              <a:rPr lang="nl-NL" dirty="0"/>
              <a:t> (per </a:t>
            </a:r>
            <a:r>
              <a:rPr lang="nl-NL" dirty="0" err="1"/>
              <a:t>consumer</a:t>
            </a:r>
            <a:r>
              <a:rPr lang="nl-NL" dirty="0"/>
              <a:t>) </a:t>
            </a:r>
            <a:r>
              <a:rPr lang="nl-NL" dirty="0" err="1"/>
              <a:t>by</a:t>
            </a:r>
            <a:r>
              <a:rPr lang="nl-NL" dirty="0"/>
              <a:t> default; </a:t>
            </a:r>
            <a:r>
              <a:rPr lang="nl-NL" i="1" dirty="0"/>
              <a:t>at-most-</a:t>
            </a:r>
            <a:r>
              <a:rPr lang="nl-NL" i="1" dirty="0" err="1"/>
              <a:t>once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i="1" dirty="0" err="1"/>
              <a:t>exactly-once</a:t>
            </a:r>
            <a:r>
              <a:rPr lang="nl-NL" dirty="0"/>
              <a:t> </a:t>
            </a:r>
            <a:r>
              <a:rPr lang="nl-NL" dirty="0" err="1"/>
              <a:t>can</a:t>
            </a:r>
            <a:r>
              <a:rPr lang="nl-NL" dirty="0"/>
              <a:t> </a:t>
            </a:r>
            <a:r>
              <a:rPr lang="nl-NL" dirty="0" err="1"/>
              <a:t>be</a:t>
            </a:r>
            <a:r>
              <a:rPr lang="nl-NL" dirty="0"/>
              <a:t> </a:t>
            </a:r>
            <a:r>
              <a:rPr lang="nl-NL" dirty="0" err="1"/>
              <a:t>implemented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4DC0C31-4AFA-4AB4-94EA-F6BB6B7B3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091162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E79B61B5-D834-875B-7730-FA8F51F7FB46}"/>
              </a:ext>
            </a:extLst>
          </p:cNvPr>
          <p:cNvSpPr/>
          <p:nvPr/>
        </p:nvSpPr>
        <p:spPr>
          <a:xfrm>
            <a:off x="56964" y="866817"/>
            <a:ext cx="1010823" cy="2942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4131" y="798892"/>
            <a:ext cx="6749148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71155" y="1702998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71155" y="3953917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71155" y="3197822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71155" y="2441727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B0A975A-0C1C-C2CA-7A94-C325C8AE61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3544" y="103613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C6FADA34-5D3F-11A1-BE0E-036FCBF83C59}"/>
              </a:ext>
            </a:extLst>
          </p:cNvPr>
          <p:cNvGrpSpPr/>
          <p:nvPr/>
        </p:nvGrpSpPr>
        <p:grpSpPr>
          <a:xfrm>
            <a:off x="6601168" y="610015"/>
            <a:ext cx="843396" cy="307777"/>
            <a:chOff x="6984726" y="525077"/>
            <a:chExt cx="843396" cy="307777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73BAAB0-9F73-189F-6832-8941AD926E09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01641BD-E4C9-D709-8345-21CCE4BA928B}"/>
                </a:ext>
              </a:extLst>
            </p:cNvPr>
            <p:cNvSpPr txBox="1"/>
            <p:nvPr/>
          </p:nvSpPr>
          <p:spPr>
            <a:xfrm>
              <a:off x="7025968" y="525077"/>
              <a:ext cx="7633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Broker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1AC4967-140D-A9A2-D4B3-5C3D8ED70C3B}"/>
              </a:ext>
            </a:extLst>
          </p:cNvPr>
          <p:cNvGrpSpPr/>
          <p:nvPr/>
        </p:nvGrpSpPr>
        <p:grpSpPr>
          <a:xfrm>
            <a:off x="5631222" y="2470727"/>
            <a:ext cx="843396" cy="307777"/>
            <a:chOff x="6984726" y="525077"/>
            <a:chExt cx="843396" cy="307777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78046722-4DE6-79C7-D500-F72FA6723845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D77AE4-93DF-299D-BACC-8137E07FC5C3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BE33F100-3C22-0272-B8F8-5DCD09D4FF71}"/>
              </a:ext>
            </a:extLst>
          </p:cNvPr>
          <p:cNvGrpSpPr/>
          <p:nvPr/>
        </p:nvGrpSpPr>
        <p:grpSpPr>
          <a:xfrm>
            <a:off x="5657293" y="3073624"/>
            <a:ext cx="1164172" cy="307777"/>
            <a:chOff x="6984726" y="525077"/>
            <a:chExt cx="980923" cy="307777"/>
          </a:xfrm>
        </p:grpSpPr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D34D7942-8207-F421-7B0C-146C1CEC0BE6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8E5A5DE-EC74-F688-27CA-A7A3ACE107AC}"/>
                </a:ext>
              </a:extLst>
            </p:cNvPr>
            <p:cNvSpPr txBox="1"/>
            <p:nvPr/>
          </p:nvSpPr>
          <p:spPr>
            <a:xfrm>
              <a:off x="7025968" y="525077"/>
              <a:ext cx="93968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Message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F3CCA9F3-939D-325A-8FD1-405E0A7582C2}"/>
              </a:ext>
            </a:extLst>
          </p:cNvPr>
          <p:cNvSpPr/>
          <p:nvPr/>
        </p:nvSpPr>
        <p:spPr>
          <a:xfrm>
            <a:off x="7879913" y="877693"/>
            <a:ext cx="1169838" cy="294204"/>
          </a:xfrm>
          <a:prstGeom prst="roundRect">
            <a:avLst/>
          </a:prstGeom>
          <a:solidFill>
            <a:schemeClr val="bg1"/>
          </a:solidFill>
          <a:ln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759D964-3048-938C-89B5-D08E7DE8C3F3}"/>
              </a:ext>
            </a:extLst>
          </p:cNvPr>
          <p:cNvSpPr txBox="1"/>
          <p:nvPr/>
        </p:nvSpPr>
        <p:spPr>
          <a:xfrm>
            <a:off x="7870812" y="887831"/>
            <a:ext cx="1119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Consumers</a:t>
            </a:r>
            <a:endParaRPr lang="en-US" sz="1400" b="1" dirty="0" err="1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41FB64-AD9B-FA2F-6D83-0559A4217BCE}"/>
              </a:ext>
            </a:extLst>
          </p:cNvPr>
          <p:cNvSpPr txBox="1"/>
          <p:nvPr/>
        </p:nvSpPr>
        <p:spPr>
          <a:xfrm>
            <a:off x="9229" y="873709"/>
            <a:ext cx="107112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Producers</a:t>
            </a:r>
            <a:endParaRPr lang="en-US" sz="1400" b="1" dirty="0" err="1">
              <a:solidFill>
                <a:schemeClr val="accent6">
                  <a:lumMod val="60000"/>
                  <a:lumOff val="40000"/>
                </a:schemeClr>
              </a:solidFill>
              <a:latin typeface="Arial" panose="020B0604020202020204" pitchFamily="34" charset="0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259264A2-91FB-384D-20AE-AFC5EFDFD99D}"/>
              </a:ext>
            </a:extLst>
          </p:cNvPr>
          <p:cNvGrpSpPr/>
          <p:nvPr/>
        </p:nvGrpSpPr>
        <p:grpSpPr>
          <a:xfrm>
            <a:off x="5080324" y="996407"/>
            <a:ext cx="843396" cy="307777"/>
            <a:chOff x="6984726" y="525077"/>
            <a:chExt cx="843396" cy="307777"/>
          </a:xfrm>
        </p:grpSpPr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7515734C-2632-317D-DDD1-3B227B225EED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AE6FAB8-9058-0995-5DC0-599647C26D82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43C2FE60-5048-0FC7-3EDC-14B997488979}"/>
              </a:ext>
            </a:extLst>
          </p:cNvPr>
          <p:cNvGrpSpPr/>
          <p:nvPr/>
        </p:nvGrpSpPr>
        <p:grpSpPr>
          <a:xfrm>
            <a:off x="2218211" y="987514"/>
            <a:ext cx="843396" cy="307777"/>
            <a:chOff x="6984726" y="525077"/>
            <a:chExt cx="843396" cy="307777"/>
          </a:xfrm>
        </p:grpSpPr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FE8FBBFD-C752-345A-45B6-3DE2F43AE66A}"/>
                </a:ext>
              </a:extLst>
            </p:cNvPr>
            <p:cNvSpPr/>
            <p:nvPr/>
          </p:nvSpPr>
          <p:spPr>
            <a:xfrm>
              <a:off x="6984726" y="529062"/>
              <a:ext cx="843396" cy="29420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A33E8E32-FF8F-F58A-2EF8-5B60D0CC0E3A}"/>
                </a:ext>
              </a:extLst>
            </p:cNvPr>
            <p:cNvSpPr txBox="1"/>
            <p:nvPr/>
          </p:nvSpPr>
          <p:spPr>
            <a:xfrm>
              <a:off x="7025968" y="525077"/>
              <a:ext cx="6474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61109"/>
              <a:r>
                <a:rPr lang="nl-NL" sz="1400" b="1" dirty="0">
                  <a:solidFill>
                    <a:schemeClr val="accent6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</a:rPr>
                <a:t>Topic</a:t>
              </a:r>
              <a:endParaRPr lang="en-US" sz="1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55255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22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141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924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417635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74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3040942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2960577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3322218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3241854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360349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382026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372650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362447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362447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362447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338363" y="828343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33836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33836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33836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33836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48569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87747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648569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87747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363275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396760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2400491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2400491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2400491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2400491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2400491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492739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497216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1462534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458542" y="51868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22924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60443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8003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352313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3033619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430438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446988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495417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441044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2942953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5648851" y="776047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438475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446511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503454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511490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408815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473061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454264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435466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416669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448538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endCxn id="9" idx="1"/>
          </p:cNvCxnSpPr>
          <p:nvPr/>
        </p:nvCxnSpPr>
        <p:spPr>
          <a:xfrm flipV="1">
            <a:off x="4652634" y="1112968"/>
            <a:ext cx="1685729" cy="836714"/>
          </a:xfrm>
          <a:prstGeom prst="bentConnector3">
            <a:avLst>
              <a:gd name="adj1" fmla="val 5993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408145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472391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453594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434797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3223011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96760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397095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469712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264488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26783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2698462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272525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9966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375134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88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7523742" y="2433250"/>
            <a:ext cx="155830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 </a:t>
            </a: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b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</a:b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(team of collaborating </a:t>
            </a:r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)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740370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3191779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93909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492069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1914729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2779054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693487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7" name="Picture 4" descr="bol.com | Prikbord - Kurk - 58 x 39 cm">
            <a:extLst>
              <a:ext uri="{FF2B5EF4-FFF2-40B4-BE49-F238E27FC236}">
                <a16:creationId xmlns:a16="http://schemas.microsoft.com/office/drawing/2014/main" id="{5C862913-5AE0-4733-8B02-AAB1026B9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687" y="421913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Image result for image apache zookeep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8203" y="817615"/>
            <a:ext cx="743846" cy="472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79" name="Group 178"/>
          <p:cNvGrpSpPr/>
          <p:nvPr/>
        </p:nvGrpSpPr>
        <p:grpSpPr>
          <a:xfrm>
            <a:off x="-517598" y="4210795"/>
            <a:ext cx="348247" cy="468794"/>
            <a:chOff x="5473700" y="7607300"/>
            <a:chExt cx="965200" cy="1193800"/>
          </a:xfrm>
        </p:grpSpPr>
        <p:sp>
          <p:nvSpPr>
            <p:cNvPr id="180" name="Rectangle 17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81" name="Straight Connector 18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8" name="Group 187"/>
          <p:cNvGrpSpPr/>
          <p:nvPr/>
        </p:nvGrpSpPr>
        <p:grpSpPr>
          <a:xfrm>
            <a:off x="-597963" y="4130431"/>
            <a:ext cx="348247" cy="468794"/>
            <a:chOff x="5473700" y="7607300"/>
            <a:chExt cx="965200" cy="1193800"/>
          </a:xfrm>
        </p:grpSpPr>
        <p:sp>
          <p:nvSpPr>
            <p:cNvPr id="189" name="Rectangle 18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90" name="Straight Connector 18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61" name="Group 160"/>
          <p:cNvGrpSpPr/>
          <p:nvPr/>
        </p:nvGrpSpPr>
        <p:grpSpPr>
          <a:xfrm>
            <a:off x="-236322" y="4036672"/>
            <a:ext cx="348247" cy="468794"/>
            <a:chOff x="5473700" y="7607300"/>
            <a:chExt cx="965200" cy="1193800"/>
          </a:xfrm>
        </p:grpSpPr>
        <p:sp>
          <p:nvSpPr>
            <p:cNvPr id="162" name="Rectangle 161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0" name="Group 169"/>
          <p:cNvGrpSpPr/>
          <p:nvPr/>
        </p:nvGrpSpPr>
        <p:grpSpPr>
          <a:xfrm>
            <a:off x="-316686" y="3956307"/>
            <a:ext cx="348247" cy="468794"/>
            <a:chOff x="5473700" y="7607300"/>
            <a:chExt cx="965200" cy="1193800"/>
          </a:xfrm>
        </p:grpSpPr>
        <p:sp>
          <p:nvSpPr>
            <p:cNvPr id="171" name="Rectangle 1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72" name="Straight Connector 1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/>
          <p:cNvGrpSpPr/>
          <p:nvPr/>
        </p:nvGrpSpPr>
        <p:grpSpPr>
          <a:xfrm>
            <a:off x="44955" y="3862548"/>
            <a:ext cx="348247" cy="468794"/>
            <a:chOff x="5473700" y="7607300"/>
            <a:chExt cx="965200" cy="1193800"/>
          </a:xfrm>
        </p:grpSpPr>
        <p:sp>
          <p:nvSpPr>
            <p:cNvPr id="84" name="Rectangle 83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5" name="Straight Connector 84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5" name="Straight Connector 94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7" name="Straight Connector 96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8" name="Straight Connector 97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9" name="Straight Connector 98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0" name="Straight Connector 99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1" name="Straight Connector 100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261728" y="1226818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80" name="Rectangle 79"/>
          <p:cNvSpPr/>
          <p:nvPr/>
        </p:nvSpPr>
        <p:spPr>
          <a:xfrm>
            <a:off x="167969" y="1347365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-2196093" y="1237282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2196093" y="2040929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2196093" y="2844576"/>
            <a:ext cx="1038044" cy="5692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79823" y="529017"/>
            <a:ext cx="1038044" cy="990798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779823" y="1571298"/>
            <a:ext cx="1038044" cy="37838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779823" y="2486284"/>
            <a:ext cx="1038044" cy="756350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779823" y="340001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779823" y="2123387"/>
            <a:ext cx="1038044" cy="1891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27158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318936" y="261017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927158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318936" y="2896059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74210" y="1467912"/>
            <a:ext cx="1647477" cy="210287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409063" y="1686717"/>
            <a:ext cx="997862" cy="71229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22" name="Elbow Connector 21"/>
          <p:cNvCxnSpPr/>
          <p:nvPr/>
        </p:nvCxnSpPr>
        <p:spPr>
          <a:xfrm>
            <a:off x="-1158049" y="1441542"/>
            <a:ext cx="1567112" cy="490350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Elbow Connector 23"/>
          <p:cNvCxnSpPr/>
          <p:nvPr/>
        </p:nvCxnSpPr>
        <p:spPr>
          <a:xfrm flipV="1">
            <a:off x="-1158049" y="2099319"/>
            <a:ext cx="1567112" cy="118663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endCxn id="20" idx="1"/>
          </p:cNvCxnSpPr>
          <p:nvPr/>
        </p:nvCxnSpPr>
        <p:spPr>
          <a:xfrm flipV="1">
            <a:off x="-1158049" y="2651617"/>
            <a:ext cx="1567112" cy="361641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Elbow Connector 28"/>
          <p:cNvCxnSpPr/>
          <p:nvPr/>
        </p:nvCxnSpPr>
        <p:spPr>
          <a:xfrm>
            <a:off x="-1158049" y="2419313"/>
            <a:ext cx="1567112" cy="160729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Elbow Connector 32"/>
          <p:cNvCxnSpPr>
            <a:stCxn id="7" idx="3"/>
          </p:cNvCxnSpPr>
          <p:nvPr/>
        </p:nvCxnSpPr>
        <p:spPr>
          <a:xfrm>
            <a:off x="-1158049" y="3129201"/>
            <a:ext cx="1567112" cy="1255"/>
          </a:xfrm>
          <a:prstGeom prst="bentConnector3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>
            <a:off x="1368850" y="2026802"/>
            <a:ext cx="1558309" cy="747455"/>
          </a:xfrm>
          <a:prstGeom prst="bentConnector3">
            <a:avLst>
              <a:gd name="adj1" fmla="val 6848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endCxn id="12" idx="1"/>
          </p:cNvCxnSpPr>
          <p:nvPr/>
        </p:nvCxnSpPr>
        <p:spPr>
          <a:xfrm>
            <a:off x="1413623" y="2700171"/>
            <a:ext cx="1366200" cy="984468"/>
          </a:xfrm>
          <a:prstGeom prst="bentConnector3">
            <a:avLst/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-2096006" y="927203"/>
            <a:ext cx="925253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srgbClr val="000000"/>
                </a:solidFill>
                <a:latin typeface="Arial" panose="020B0604020202020204" pitchFamily="34" charset="0"/>
              </a:rPr>
              <a:t>Producers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900002" y="145302"/>
            <a:ext cx="1013419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 err="1">
                <a:solidFill>
                  <a:srgbClr val="000000"/>
                </a:solidFill>
                <a:latin typeface="Arial" panose="020B0604020202020204" pitchFamily="34" charset="0"/>
              </a:rPr>
              <a:t>Consumers</a:t>
            </a:r>
            <a:endParaRPr lang="en-US" sz="1266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70703" y="1650798"/>
            <a:ext cx="582211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Topic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5896" y="1421635"/>
            <a:ext cx="663964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dirty="0">
                <a:solidFill>
                  <a:prstClr val="white"/>
                </a:solidFill>
                <a:latin typeface="Arial" panose="020B0604020202020204" pitchFamily="34" charset="0"/>
              </a:rPr>
              <a:t>Broker</a:t>
            </a:r>
            <a:endParaRPr lang="en-US" sz="1266" dirty="0" err="1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pic>
        <p:nvPicPr>
          <p:cNvPr id="2050" name="Picture 2" descr="Image result for logo kafka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0537" y="21215"/>
            <a:ext cx="1384610" cy="72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65" name="Group 64"/>
          <p:cNvGrpSpPr/>
          <p:nvPr/>
        </p:nvGrpSpPr>
        <p:grpSpPr>
          <a:xfrm>
            <a:off x="-35410" y="3782183"/>
            <a:ext cx="348247" cy="468794"/>
            <a:chOff x="5473700" y="7607300"/>
            <a:chExt cx="965200" cy="1193800"/>
          </a:xfrm>
        </p:grpSpPr>
        <p:sp>
          <p:nvSpPr>
            <p:cNvPr id="55" name="Rectangle 54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57" name="Straight Connector 56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Straight Connector 5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Straight Connector 5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Straight Connector 6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Straight Connector 6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Straight Connector 6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7" name="Elbow Connector 66"/>
          <p:cNvCxnSpPr/>
          <p:nvPr/>
        </p:nvCxnSpPr>
        <p:spPr>
          <a:xfrm rot="5400000">
            <a:off x="-524921" y="2910290"/>
            <a:ext cx="1917261" cy="295320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0" name="Group 69"/>
          <p:cNvGrpSpPr/>
          <p:nvPr/>
        </p:nvGrpSpPr>
        <p:grpSpPr>
          <a:xfrm>
            <a:off x="745847" y="3782183"/>
            <a:ext cx="348247" cy="468794"/>
            <a:chOff x="5473700" y="7607300"/>
            <a:chExt cx="965200" cy="1193800"/>
          </a:xfrm>
        </p:grpSpPr>
        <p:sp>
          <p:nvSpPr>
            <p:cNvPr id="71" name="Rectangle 7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72" name="Straight Connector 7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83" name="Straight Connector 82"/>
          <p:cNvCxnSpPr>
            <a:stCxn id="31" idx="2"/>
            <a:endCxn id="71" idx="0"/>
          </p:cNvCxnSpPr>
          <p:nvPr/>
        </p:nvCxnSpPr>
        <p:spPr>
          <a:xfrm>
            <a:off x="911343" y="3334927"/>
            <a:ext cx="8628" cy="44725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86" name="Group 85"/>
          <p:cNvGrpSpPr/>
          <p:nvPr/>
        </p:nvGrpSpPr>
        <p:grpSpPr>
          <a:xfrm>
            <a:off x="1395638" y="3782183"/>
            <a:ext cx="348247" cy="468794"/>
            <a:chOff x="5473700" y="7607300"/>
            <a:chExt cx="965200" cy="1193800"/>
          </a:xfrm>
        </p:grpSpPr>
        <p:sp>
          <p:nvSpPr>
            <p:cNvPr id="87" name="Rectangle 86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88" name="Straight Connector 87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89" name="Straight Connector 88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0" name="Straight Connector 89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1" name="Straight Connector 90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2" name="Straight Connector 91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3" name="Straight Connector 92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94" name="Straight Connector 93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6" name="Elbow Connector 95"/>
          <p:cNvCxnSpPr>
            <a:stCxn id="87" idx="0"/>
          </p:cNvCxnSpPr>
          <p:nvPr/>
        </p:nvCxnSpPr>
        <p:spPr>
          <a:xfrm rot="16200000" flipV="1">
            <a:off x="851904" y="3064325"/>
            <a:ext cx="998300" cy="437416"/>
          </a:xfrm>
          <a:prstGeom prst="bentConnector3">
            <a:avLst>
              <a:gd name="adj1" fmla="val 91592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-615587" y="1167276"/>
            <a:ext cx="401072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66" i="1" dirty="0" err="1">
                <a:solidFill>
                  <a:srgbClr val="000000"/>
                </a:solidFill>
                <a:latin typeface="Arial" panose="020B0604020202020204" pitchFamily="34" charset="0"/>
              </a:rPr>
              <a:t>tcp</a:t>
            </a:r>
            <a:endParaRPr lang="en-US" sz="1266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grpSp>
        <p:nvGrpSpPr>
          <p:cNvPr id="120" name="Group 119"/>
          <p:cNvGrpSpPr/>
          <p:nvPr/>
        </p:nvGrpSpPr>
        <p:grpSpPr>
          <a:xfrm>
            <a:off x="826212" y="3862548"/>
            <a:ext cx="348247" cy="468794"/>
            <a:chOff x="5473700" y="7607300"/>
            <a:chExt cx="965200" cy="1193800"/>
          </a:xfrm>
        </p:grpSpPr>
        <p:sp>
          <p:nvSpPr>
            <p:cNvPr id="121" name="Rectangle 120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22" name="Straight Connector 121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29" name="Group 128"/>
          <p:cNvGrpSpPr/>
          <p:nvPr/>
        </p:nvGrpSpPr>
        <p:grpSpPr>
          <a:xfrm>
            <a:off x="906577" y="3942913"/>
            <a:ext cx="348247" cy="468794"/>
            <a:chOff x="5473700" y="7607300"/>
            <a:chExt cx="965200" cy="1193800"/>
          </a:xfrm>
        </p:grpSpPr>
        <p:sp>
          <p:nvSpPr>
            <p:cNvPr id="130" name="Rectangle 129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31" name="Straight Connector 130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/>
          <p:cNvGrpSpPr/>
          <p:nvPr/>
        </p:nvGrpSpPr>
        <p:grpSpPr>
          <a:xfrm>
            <a:off x="1476003" y="3862548"/>
            <a:ext cx="348247" cy="468794"/>
            <a:chOff x="5473700" y="7607300"/>
            <a:chExt cx="965200" cy="1193800"/>
          </a:xfrm>
        </p:grpSpPr>
        <p:sp>
          <p:nvSpPr>
            <p:cNvPr id="139" name="Rectangle 138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0" name="Straight Connector 139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47" name="Group 146"/>
          <p:cNvGrpSpPr/>
          <p:nvPr/>
        </p:nvGrpSpPr>
        <p:grpSpPr>
          <a:xfrm>
            <a:off x="1556368" y="3942913"/>
            <a:ext cx="348247" cy="468794"/>
            <a:chOff x="5473700" y="7607300"/>
            <a:chExt cx="965200" cy="1193800"/>
          </a:xfrm>
        </p:grpSpPr>
        <p:sp>
          <p:nvSpPr>
            <p:cNvPr id="148" name="Rectangle 147"/>
            <p:cNvSpPr/>
            <p:nvPr/>
          </p:nvSpPr>
          <p:spPr>
            <a:xfrm>
              <a:off x="5473700" y="7607300"/>
              <a:ext cx="965200" cy="1193800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661109"/>
              <a:endParaRPr lang="en-US" sz="1266" dirty="0">
                <a:solidFill>
                  <a:prstClr val="black"/>
                </a:solidFill>
                <a:latin typeface="Arial" panose="020B0604020202020204" pitchFamily="34" charset="0"/>
              </a:endParaRPr>
            </a:p>
          </p:txBody>
        </p:sp>
        <p:cxnSp>
          <p:nvCxnSpPr>
            <p:cNvPr id="149" name="Straight Connector 148"/>
            <p:cNvCxnSpPr/>
            <p:nvPr/>
          </p:nvCxnSpPr>
          <p:spPr>
            <a:xfrm>
              <a:off x="5537200" y="7747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5537200" y="7899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5537200" y="80518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5537200" y="82042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5537200" y="83566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5537200" y="85090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5537200" y="8661400"/>
              <a:ext cx="876300" cy="1270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Rectangle 33"/>
          <p:cNvSpPr/>
          <p:nvPr/>
        </p:nvSpPr>
        <p:spPr>
          <a:xfrm>
            <a:off x="529613" y="1860527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4" name="Rectangle 103"/>
          <p:cNvSpPr/>
          <p:nvPr/>
        </p:nvSpPr>
        <p:spPr>
          <a:xfrm>
            <a:off x="1172074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7" name="Rectangle 106"/>
          <p:cNvSpPr/>
          <p:nvPr/>
        </p:nvSpPr>
        <p:spPr>
          <a:xfrm>
            <a:off x="984102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8" name="Rectangle 107"/>
          <p:cNvSpPr/>
          <p:nvPr/>
        </p:nvSpPr>
        <p:spPr>
          <a:xfrm>
            <a:off x="796129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09" name="Rectangle 108"/>
          <p:cNvSpPr/>
          <p:nvPr/>
        </p:nvSpPr>
        <p:spPr>
          <a:xfrm>
            <a:off x="608157" y="1894248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flipV="1">
            <a:off x="926844" y="1706913"/>
            <a:ext cx="1852979" cy="280439"/>
          </a:xfrm>
          <a:prstGeom prst="bentConnector3">
            <a:avLst>
              <a:gd name="adj1" fmla="val 810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Elbow Connector 35"/>
          <p:cNvCxnSpPr>
            <a:cxnSpLocks/>
            <a:endCxn id="9" idx="1"/>
          </p:cNvCxnSpPr>
          <p:nvPr/>
        </p:nvCxnSpPr>
        <p:spPr>
          <a:xfrm flipV="1">
            <a:off x="1094094" y="1024416"/>
            <a:ext cx="1685729" cy="925268"/>
          </a:xfrm>
          <a:prstGeom prst="bentConnector3">
            <a:avLst>
              <a:gd name="adj1" fmla="val 50000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6" name="Rectangle 155"/>
          <p:cNvSpPr/>
          <p:nvPr/>
        </p:nvSpPr>
        <p:spPr>
          <a:xfrm>
            <a:off x="522916" y="2121712"/>
            <a:ext cx="839237" cy="23879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7" name="Rectangle 156"/>
          <p:cNvSpPr/>
          <p:nvPr/>
        </p:nvSpPr>
        <p:spPr>
          <a:xfrm>
            <a:off x="1165377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977405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789432" y="2155433"/>
            <a:ext cx="161184" cy="14861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39" name="Elbow Connector 38"/>
          <p:cNvCxnSpPr>
            <a:endCxn id="84" idx="3"/>
          </p:cNvCxnSpPr>
          <p:nvPr/>
        </p:nvCxnSpPr>
        <p:spPr>
          <a:xfrm rot="5400000">
            <a:off x="-335529" y="3089236"/>
            <a:ext cx="1736441" cy="278978"/>
          </a:xfrm>
          <a:prstGeom prst="bentConnector2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409063" y="2519350"/>
            <a:ext cx="997862" cy="264533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412412" y="2923476"/>
            <a:ext cx="997862" cy="41145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cxnSp>
        <p:nvCxnSpPr>
          <p:cNvPr id="48" name="Elbow Connector 47"/>
          <p:cNvCxnSpPr>
            <a:stCxn id="158" idx="3"/>
            <a:endCxn id="16" idx="1"/>
          </p:cNvCxnSpPr>
          <p:nvPr/>
        </p:nvCxnSpPr>
        <p:spPr>
          <a:xfrm>
            <a:off x="1138588" y="2229742"/>
            <a:ext cx="1788570" cy="783516"/>
          </a:xfrm>
          <a:prstGeom prst="bentConnector3">
            <a:avLst>
              <a:gd name="adj1" fmla="val 61982"/>
            </a:avLst>
          </a:prstGeom>
          <a:ln w="1905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-913655" y="1237282"/>
            <a:ext cx="214761" cy="29404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97" name="Rectangle 196"/>
          <p:cNvSpPr/>
          <p:nvPr/>
        </p:nvSpPr>
        <p:spPr>
          <a:xfrm>
            <a:off x="-880170" y="1289000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8" name="Rectangle 197"/>
          <p:cNvSpPr/>
          <p:nvPr/>
        </p:nvSpPr>
        <p:spPr>
          <a:xfrm>
            <a:off x="-860078" y="1331955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99" name="Rectangle 198"/>
          <p:cNvSpPr/>
          <p:nvPr/>
        </p:nvSpPr>
        <p:spPr>
          <a:xfrm>
            <a:off x="-833290" y="1388304"/>
            <a:ext cx="80592" cy="12172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pic>
        <p:nvPicPr>
          <p:cNvPr id="6148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58880" y="804012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0" name="Picture 4" descr="Image result for server host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192809" y="666068"/>
            <a:ext cx="604122" cy="604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age result for laptop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349" y="871450"/>
            <a:ext cx="419937" cy="460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1" name="TextBox 200">
            <a:extLst>
              <a:ext uri="{FF2B5EF4-FFF2-40B4-BE49-F238E27FC236}">
                <a16:creationId xmlns:a16="http://schemas.microsoft.com/office/drawing/2014/main" id="{8C72BB71-1B36-4322-BE08-3084B2BC02E6}"/>
              </a:ext>
            </a:extLst>
          </p:cNvPr>
          <p:cNvSpPr txBox="1"/>
          <p:nvPr/>
        </p:nvSpPr>
        <p:spPr>
          <a:xfrm>
            <a:off x="3965202" y="243325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D780EF2-4610-4900-BB68-1F68C21B1EE1}"/>
              </a:ext>
            </a:extLst>
          </p:cNvPr>
          <p:cNvCxnSpPr>
            <a:cxnSpLocks/>
          </p:cNvCxnSpPr>
          <p:nvPr/>
        </p:nvCxnSpPr>
        <p:spPr>
          <a:xfrm flipH="1">
            <a:off x="3845164" y="2571750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2" name="TextBox 201">
            <a:extLst>
              <a:ext uri="{FF2B5EF4-FFF2-40B4-BE49-F238E27FC236}">
                <a16:creationId xmlns:a16="http://schemas.microsoft.com/office/drawing/2014/main" id="{EC87AC18-5515-4012-A186-1469068B944D}"/>
              </a:ext>
            </a:extLst>
          </p:cNvPr>
          <p:cNvSpPr txBox="1"/>
          <p:nvPr/>
        </p:nvSpPr>
        <p:spPr>
          <a:xfrm>
            <a:off x="-366761" y="2242351"/>
            <a:ext cx="74732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001CB29-6E48-44B9-B14F-0D6AECCD5ECA}"/>
              </a:ext>
            </a:extLst>
          </p:cNvPr>
          <p:cNvCxnSpPr>
            <a:stCxn id="202" idx="3"/>
            <a:endCxn id="156" idx="1"/>
          </p:cNvCxnSpPr>
          <p:nvPr/>
        </p:nvCxnSpPr>
        <p:spPr>
          <a:xfrm flipV="1">
            <a:off x="380559" y="2241108"/>
            <a:ext cx="142357" cy="1397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5" name="Footer Placeholder 34">
            <a:extLst>
              <a:ext uri="{FF2B5EF4-FFF2-40B4-BE49-F238E27FC236}">
                <a16:creationId xmlns:a16="http://schemas.microsoft.com/office/drawing/2014/main" id="{EE3F7375-647D-448B-BA23-6173AC2C2E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67E11D8-151E-4195-9C78-43BE29CEE876}"/>
              </a:ext>
            </a:extLst>
          </p:cNvPr>
          <p:cNvSpPr txBox="1"/>
          <p:nvPr/>
        </p:nvSpPr>
        <p:spPr>
          <a:xfrm>
            <a:off x="1362153" y="240863"/>
            <a:ext cx="73096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800" dirty="0"/>
              <a:t>Cluster</a:t>
            </a:r>
            <a:endParaRPr lang="en-NL" sz="1800" dirty="0" err="1"/>
          </a:p>
        </p:txBody>
      </p:sp>
      <p:sp>
        <p:nvSpPr>
          <p:cNvPr id="203" name="TextBox 202">
            <a:extLst>
              <a:ext uri="{FF2B5EF4-FFF2-40B4-BE49-F238E27FC236}">
                <a16:creationId xmlns:a16="http://schemas.microsoft.com/office/drawing/2014/main" id="{F1B8509A-4922-4764-A380-B95A42671B85}"/>
              </a:ext>
            </a:extLst>
          </p:cNvPr>
          <p:cNvSpPr txBox="1"/>
          <p:nvPr/>
        </p:nvSpPr>
        <p:spPr>
          <a:xfrm>
            <a:off x="-1643811" y="3999132"/>
            <a:ext cx="10454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61109"/>
            <a:r>
              <a:rPr lang="nl-NL" sz="1200" i="1" dirty="0" err="1">
                <a:solidFill>
                  <a:srgbClr val="000000"/>
                </a:solidFill>
                <a:latin typeface="Arial" panose="020B0604020202020204" pitchFamily="34" charset="0"/>
              </a:rPr>
              <a:t>Partition</a:t>
            </a:r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 Log</a:t>
            </a:r>
          </a:p>
          <a:p>
            <a:pPr defTabSz="661109"/>
            <a:r>
              <a:rPr lang="nl-NL" sz="1200" i="1" dirty="0">
                <a:latin typeface="Arial" panose="020B0604020202020204" pitchFamily="34" charset="0"/>
              </a:rPr>
              <a:t>Replica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cxnSp>
        <p:nvCxnSpPr>
          <p:cNvPr id="204" name="Straight Arrow Connector 203">
            <a:extLst>
              <a:ext uri="{FF2B5EF4-FFF2-40B4-BE49-F238E27FC236}">
                <a16:creationId xmlns:a16="http://schemas.microsoft.com/office/drawing/2014/main" id="{AF8B371B-8925-4495-B71A-46E60835B454}"/>
              </a:ext>
            </a:extLst>
          </p:cNvPr>
          <p:cNvCxnSpPr>
            <a:cxnSpLocks/>
          </p:cNvCxnSpPr>
          <p:nvPr/>
        </p:nvCxnSpPr>
        <p:spPr>
          <a:xfrm flipV="1">
            <a:off x="-779486" y="4221624"/>
            <a:ext cx="183821" cy="11427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205" name="Picture 4" descr="bol.com | Prikbord - Kurk - 58 x 39 cm">
            <a:extLst>
              <a:ext uri="{FF2B5EF4-FFF2-40B4-BE49-F238E27FC236}">
                <a16:creationId xmlns:a16="http://schemas.microsoft.com/office/drawing/2014/main" id="{DDE94CD6-0D34-4B3D-BC49-6C25FA2E7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873" y="4332619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" name="Picture 4" descr="bol.com | Prikbord - Kurk - 58 x 39 cm">
            <a:extLst>
              <a:ext uri="{FF2B5EF4-FFF2-40B4-BE49-F238E27FC236}">
                <a16:creationId xmlns:a16="http://schemas.microsoft.com/office/drawing/2014/main" id="{41A842A1-6582-45FF-9A90-205672A1FA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0702" y="4484520"/>
            <a:ext cx="704630" cy="418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8" name="Rectangle 207">
            <a:extLst>
              <a:ext uri="{FF2B5EF4-FFF2-40B4-BE49-F238E27FC236}">
                <a16:creationId xmlns:a16="http://schemas.microsoft.com/office/drawing/2014/main" id="{13B915DA-593F-4C6E-A3D4-49BE3F913249}"/>
              </a:ext>
            </a:extLst>
          </p:cNvPr>
          <p:cNvSpPr/>
          <p:nvPr/>
        </p:nvSpPr>
        <p:spPr>
          <a:xfrm>
            <a:off x="2889815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09" name="Rectangle 208">
            <a:extLst>
              <a:ext uri="{FF2B5EF4-FFF2-40B4-BE49-F238E27FC236}">
                <a16:creationId xmlns:a16="http://schemas.microsoft.com/office/drawing/2014/main" id="{ED82A509-A49F-4AB3-8847-C784E8F9ED2E}"/>
              </a:ext>
            </a:extLst>
          </p:cNvPr>
          <p:cNvSpPr/>
          <p:nvPr/>
        </p:nvSpPr>
        <p:spPr>
          <a:xfrm>
            <a:off x="3281593" y="59927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722C9521-8F51-4ACB-9501-3D1E717F652D}"/>
              </a:ext>
            </a:extLst>
          </p:cNvPr>
          <p:cNvSpPr/>
          <p:nvPr/>
        </p:nvSpPr>
        <p:spPr>
          <a:xfrm>
            <a:off x="2889815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A195EDD3-4BE0-4C16-8C89-EB4E1614F618}"/>
              </a:ext>
            </a:extLst>
          </p:cNvPr>
          <p:cNvSpPr/>
          <p:nvPr/>
        </p:nvSpPr>
        <p:spPr>
          <a:xfrm>
            <a:off x="3281593" y="885150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cxnSp>
        <p:nvCxnSpPr>
          <p:cNvPr id="212" name="Straight Arrow Connector 211">
            <a:extLst>
              <a:ext uri="{FF2B5EF4-FFF2-40B4-BE49-F238E27FC236}">
                <a16:creationId xmlns:a16="http://schemas.microsoft.com/office/drawing/2014/main" id="{F6EA1161-EC80-4BB1-8192-1A4E7B52B178}"/>
              </a:ext>
            </a:extLst>
          </p:cNvPr>
          <p:cNvCxnSpPr>
            <a:cxnSpLocks/>
          </p:cNvCxnSpPr>
          <p:nvPr/>
        </p:nvCxnSpPr>
        <p:spPr>
          <a:xfrm flipH="1">
            <a:off x="3807821" y="560841"/>
            <a:ext cx="147334" cy="13849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13" name="TextBox 212">
            <a:extLst>
              <a:ext uri="{FF2B5EF4-FFF2-40B4-BE49-F238E27FC236}">
                <a16:creationId xmlns:a16="http://schemas.microsoft.com/office/drawing/2014/main" id="{442A8DA7-B6F4-48D6-9A64-D6FF169EB31B}"/>
              </a:ext>
            </a:extLst>
          </p:cNvPr>
          <p:cNvSpPr txBox="1"/>
          <p:nvPr/>
        </p:nvSpPr>
        <p:spPr>
          <a:xfrm>
            <a:off x="3888186" y="406430"/>
            <a:ext cx="136127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nl-NL" sz="1200" i="1" dirty="0">
                <a:solidFill>
                  <a:srgbClr val="000000"/>
                </a:solidFill>
                <a:latin typeface="Arial" panose="020B0604020202020204" pitchFamily="34" charset="0"/>
              </a:rPr>
              <a:t>Consumer Group</a:t>
            </a:r>
            <a:endParaRPr lang="en-US" sz="1200" i="1" dirty="0" err="1">
              <a:solidFill>
                <a:srgbClr val="000000"/>
              </a:solidFill>
              <a:latin typeface="Arial" panose="020B0604020202020204" pitchFamily="34" charset="0"/>
            </a:endParaRPr>
          </a:p>
        </p:txBody>
      </p:sp>
      <p:sp>
        <p:nvSpPr>
          <p:cNvPr id="214" name="Rectangle 213">
            <a:extLst>
              <a:ext uri="{FF2B5EF4-FFF2-40B4-BE49-F238E27FC236}">
                <a16:creationId xmlns:a16="http://schemas.microsoft.com/office/drawing/2014/main" id="{AEC5C107-62E0-497A-93B3-9912CBD77A53}"/>
              </a:ext>
            </a:extLst>
          </p:cNvPr>
          <p:cNvSpPr/>
          <p:nvPr/>
        </p:nvSpPr>
        <p:spPr>
          <a:xfrm>
            <a:off x="2889815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F4B01302-E54B-41B5-902E-E1A5C30E686C}"/>
              </a:ext>
            </a:extLst>
          </p:cNvPr>
          <p:cNvSpPr/>
          <p:nvPr/>
        </p:nvSpPr>
        <p:spPr>
          <a:xfrm>
            <a:off x="3281593" y="1159576"/>
            <a:ext cx="321459" cy="2343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FD1B457-2DCA-4E7D-B485-8D4C4A3A69B8}"/>
              </a:ext>
            </a:extLst>
          </p:cNvPr>
          <p:cNvSpPr/>
          <p:nvPr/>
        </p:nvSpPr>
        <p:spPr>
          <a:xfrm>
            <a:off x="5554980" y="804011"/>
            <a:ext cx="3176608" cy="2325189"/>
          </a:xfrm>
          <a:prstGeom prst="wedgeRectCallout">
            <a:avLst>
              <a:gd name="adj1" fmla="val -59425"/>
              <a:gd name="adj2" fmla="val 2762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tx1"/>
                </a:solidFill>
              </a:rPr>
              <a:t>consumer group consumes all messages (once)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each consumer in a group consumes from one or more partitions (a partition cannot be consumed by more than one consumer in a group)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a group has more consumers than there are partitions in the topic, some consumers get no messages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tx1"/>
                </a:solidFill>
              </a:rPr>
              <a:t>when consumers disappear from a group, their partition(s) are reassigned to other consumers in the group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2037605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429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343981"/>
            <a:ext cx="2886299" cy="35160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573119"/>
            <a:ext cx="749407" cy="2001524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3" name="Graphic 32" descr="Chef male outline">
            <a:extLst>
              <a:ext uri="{FF2B5EF4-FFF2-40B4-BE49-F238E27FC236}">
                <a16:creationId xmlns:a16="http://schemas.microsoft.com/office/drawing/2014/main" id="{931B9BB6-A5D6-965E-8A4D-29B5E2AA0771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5" name="Arrow: Right 34">
            <a:extLst>
              <a:ext uri="{FF2B5EF4-FFF2-40B4-BE49-F238E27FC236}">
                <a16:creationId xmlns:a16="http://schemas.microsoft.com/office/drawing/2014/main" id="{57ACCA28-03A8-D408-A39D-B5122E7996BB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Arrow: Left 35">
            <a:extLst>
              <a:ext uri="{FF2B5EF4-FFF2-40B4-BE49-F238E27FC236}">
                <a16:creationId xmlns:a16="http://schemas.microsoft.com/office/drawing/2014/main" id="{7156186B-00E8-0DE3-95FB-C6DAE0575EFD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266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7" grpId="0" animBg="1"/>
      <p:bldP spid="28" grpId="0" animBg="1"/>
      <p:bldP spid="29" grpId="0" animBg="1"/>
      <p:bldP spid="30" grpId="0" animBg="1"/>
      <p:bldP spid="35" grpId="0" animBg="1"/>
      <p:bldP spid="3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Left 38">
            <a:extLst>
              <a:ext uri="{FF2B5EF4-FFF2-40B4-BE49-F238E27FC236}">
                <a16:creationId xmlns:a16="http://schemas.microsoft.com/office/drawing/2014/main" id="{7FEEF27A-899E-A98F-D820-3F8F6F79BF7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5232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15281" y="2142699"/>
            <a:ext cx="914400" cy="914400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925256" y="2273219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7644B731-96D5-E61B-87F9-80DE79CA1737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76FC14F8-4302-5386-12E0-B356D7ED4B8A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37B4302-11CE-6E21-ACC1-CE7EE79B1984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3" name="Arrow: Left 32">
            <a:extLst>
              <a:ext uri="{FF2B5EF4-FFF2-40B4-BE49-F238E27FC236}">
                <a16:creationId xmlns:a16="http://schemas.microsoft.com/office/drawing/2014/main" id="{423C22C2-7E4D-3834-7F78-AAAD80206BA1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641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68416E7-3AE8-4C69-B7D0-5D0EBCE9AD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On. Our Main Story today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3CFF4A1-3AD6-4742-9D38-DF9FD83DF7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in an asynchronous way</a:t>
            </a:r>
            <a:br>
              <a:rPr lang="en-US" dirty="0"/>
            </a:br>
            <a:endParaRPr lang="en-US" dirty="0"/>
          </a:p>
          <a:p>
            <a:r>
              <a:rPr lang="en-US" dirty="0"/>
              <a:t>Using:</a:t>
            </a:r>
          </a:p>
          <a:p>
            <a:pPr lvl="1"/>
            <a:r>
              <a:rPr lang="en-US" dirty="0"/>
              <a:t>Apache Kafka – distributed message broker, enterprise backbone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574183-EF8E-4AE0-AFFB-4917F1715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 dirty="0"/>
              <a:t>Microservices, Messaging and Apache Kafka - Fontys - Spring 2024</a:t>
            </a:r>
            <a:endParaRPr lang="nl-NL" noProof="0" dirty="0"/>
          </a:p>
        </p:txBody>
      </p:sp>
      <p:pic>
        <p:nvPicPr>
          <p:cNvPr id="4098" name="Picture 2" descr="Nice Wallpapers - Top Free Nice Backgrounds - WallpaperAccess">
            <a:extLst>
              <a:ext uri="{FF2B5EF4-FFF2-40B4-BE49-F238E27FC236}">
                <a16:creationId xmlns:a16="http://schemas.microsoft.com/office/drawing/2014/main" id="{3B284919-D302-4D56-9DF7-3C447EC73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4949" y="2525840"/>
            <a:ext cx="2360140" cy="2360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211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405EF120-EB3F-0D2B-06C8-91A60087103D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7F9DBD8-E0AA-EEB7-B7D9-BEF4BB38C9EF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1C28F9F-1792-3F98-02DE-CDB0A6BC829A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40" name="Arrow: Left 39">
            <a:extLst>
              <a:ext uri="{FF2B5EF4-FFF2-40B4-BE49-F238E27FC236}">
                <a16:creationId xmlns:a16="http://schemas.microsoft.com/office/drawing/2014/main" id="{68CFC611-BFF4-EC11-CFC1-4085D685B853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88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1547463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436563" y="3773236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03F8ED93-BEB0-B74D-5CE2-9EB2909F6797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7EDB6405-8998-BDDA-091F-6BCF3A282A75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302765808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Speech Bubble: Rectangle 44">
            <a:extLst>
              <a:ext uri="{FF2B5EF4-FFF2-40B4-BE49-F238E27FC236}">
                <a16:creationId xmlns:a16="http://schemas.microsoft.com/office/drawing/2014/main" id="{4F279E1C-D3C2-C7AC-018E-8AF89D7CFD4B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386699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540A6-E369-2DED-B211-9B949255B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Restaurant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E92FD3-16D9-380F-C79C-1FDBF73724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B288AEEE-5EF9-9234-45D7-EE46403B78A8}"/>
              </a:ext>
            </a:extLst>
          </p:cNvPr>
          <p:cNvSpPr/>
          <p:nvPr/>
        </p:nvSpPr>
        <p:spPr>
          <a:xfrm>
            <a:off x="5711588" y="1733266"/>
            <a:ext cx="2886299" cy="312673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Kitchen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24DB0D7-AA8B-DADE-2933-9CC310F3BF22}"/>
              </a:ext>
            </a:extLst>
          </p:cNvPr>
          <p:cNvSpPr/>
          <p:nvPr/>
        </p:nvSpPr>
        <p:spPr>
          <a:xfrm>
            <a:off x="1196454" y="792000"/>
            <a:ext cx="4317242" cy="240157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Indoor Dining Area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2E06C8-0EB9-96DC-691A-25D069BEF6B4}"/>
              </a:ext>
            </a:extLst>
          </p:cNvPr>
          <p:cNvSpPr/>
          <p:nvPr/>
        </p:nvSpPr>
        <p:spPr>
          <a:xfrm>
            <a:off x="1196454" y="3268639"/>
            <a:ext cx="4317242" cy="118338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Terrace</a:t>
            </a:r>
          </a:p>
        </p:txBody>
      </p:sp>
      <p:pic>
        <p:nvPicPr>
          <p:cNvPr id="1026" name="Picture 2" descr="DMR Interior Design is a premier interior design company in Kuala ...">
            <a:extLst>
              <a:ext uri="{FF2B5EF4-FFF2-40B4-BE49-F238E27FC236}">
                <a16:creationId xmlns:a16="http://schemas.microsoft.com/office/drawing/2014/main" id="{9D918B18-5146-1662-867F-43F9C77D5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3487" y="1733266"/>
            <a:ext cx="1636023" cy="920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est outdoor restaurants, cafés and bars in Tokyo | Outdoor restaurant ...">
            <a:extLst>
              <a:ext uri="{FF2B5EF4-FFF2-40B4-BE49-F238E27FC236}">
                <a16:creationId xmlns:a16="http://schemas.microsoft.com/office/drawing/2014/main" id="{57E91468-B1E9-443C-7D99-206ABFEDB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197" y="3465237"/>
            <a:ext cx="1328027" cy="886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ow to Design the Best Restaurant Kitchen Layout - Pared">
            <a:extLst>
              <a:ext uri="{FF2B5EF4-FFF2-40B4-BE49-F238E27FC236}">
                <a16:creationId xmlns:a16="http://schemas.microsoft.com/office/drawing/2014/main" id="{62C73B66-2AF8-9472-E21C-27C842BF7F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5179" y="1913079"/>
            <a:ext cx="1368818" cy="912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D15263E7-A84C-8A26-494A-0B382FD01D55}"/>
              </a:ext>
            </a:extLst>
          </p:cNvPr>
          <p:cNvSpPr/>
          <p:nvPr/>
        </p:nvSpPr>
        <p:spPr>
          <a:xfrm>
            <a:off x="5711588" y="866367"/>
            <a:ext cx="2886299" cy="97707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Bar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C2C439D-5292-2134-D70E-F3F42AB0965F}"/>
              </a:ext>
            </a:extLst>
          </p:cNvPr>
          <p:cNvSpPr/>
          <p:nvPr/>
        </p:nvSpPr>
        <p:spPr>
          <a:xfrm>
            <a:off x="5240740" y="1296000"/>
            <a:ext cx="749407" cy="227864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Orders Placed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E61372-CFB4-5714-F0C7-FDF760D7EA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20453" y="936000"/>
            <a:ext cx="689980" cy="701552"/>
          </a:xfrm>
          <a:prstGeom prst="rect">
            <a:avLst/>
          </a:prstGeom>
        </p:spPr>
      </p:pic>
      <p:pic>
        <p:nvPicPr>
          <p:cNvPr id="15" name="Graphic 14" descr="Waiter female with solid fill">
            <a:extLst>
              <a:ext uri="{FF2B5EF4-FFF2-40B4-BE49-F238E27FC236}">
                <a16:creationId xmlns:a16="http://schemas.microsoft.com/office/drawing/2014/main" id="{CBBB00C8-767C-4098-0E60-90E54B86E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32284" y="3326857"/>
            <a:ext cx="511661" cy="511661"/>
          </a:xfrm>
          <a:prstGeom prst="rect">
            <a:avLst/>
          </a:prstGeom>
        </p:spPr>
      </p:pic>
      <p:pic>
        <p:nvPicPr>
          <p:cNvPr id="17" name="Graphic 16" descr="Waiter male outline">
            <a:extLst>
              <a:ext uri="{FF2B5EF4-FFF2-40B4-BE49-F238E27FC236}">
                <a16:creationId xmlns:a16="http://schemas.microsoft.com/office/drawing/2014/main" id="{6512EDF4-869D-6A26-3BC4-A71E1EF0E1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7600" y="3423338"/>
            <a:ext cx="914400" cy="914400"/>
          </a:xfrm>
          <a:prstGeom prst="rect">
            <a:avLst/>
          </a:prstGeom>
        </p:spPr>
      </p:pic>
      <p:pic>
        <p:nvPicPr>
          <p:cNvPr id="19" name="Graphic 18" descr="Waiter female outline">
            <a:extLst>
              <a:ext uri="{FF2B5EF4-FFF2-40B4-BE49-F238E27FC236}">
                <a16:creationId xmlns:a16="http://schemas.microsoft.com/office/drawing/2014/main" id="{BFDBD77E-D8B8-E4A9-0536-E6C8ACA2079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275084" y="1573119"/>
            <a:ext cx="914400" cy="914400"/>
          </a:xfrm>
          <a:prstGeom prst="rect">
            <a:avLst/>
          </a:prstGeom>
        </p:spPr>
      </p:pic>
      <p:pic>
        <p:nvPicPr>
          <p:cNvPr id="13" name="Content Placeholder 12" descr="Waiter male with solid fill">
            <a:extLst>
              <a:ext uri="{FF2B5EF4-FFF2-40B4-BE49-F238E27FC236}">
                <a16:creationId xmlns:a16="http://schemas.microsoft.com/office/drawing/2014/main" id="{DDE05E4C-578D-AD3A-9326-1F8DCA1049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807472" y="1992788"/>
            <a:ext cx="914400" cy="914400"/>
          </a:xfr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230F1ECC-4D53-7388-3FA2-0D0EA9B4B462}"/>
              </a:ext>
            </a:extLst>
          </p:cNvPr>
          <p:cNvSpPr/>
          <p:nvPr/>
        </p:nvSpPr>
        <p:spPr>
          <a:xfrm>
            <a:off x="5249998" y="3622038"/>
            <a:ext cx="749407" cy="1082655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/>
              <a:t>Orders Prepared</a:t>
            </a:r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  <a:p>
            <a:pPr algn="ctr"/>
            <a:endParaRPr lang="en-US" sz="900" dirty="0"/>
          </a:p>
        </p:txBody>
      </p:sp>
      <p:pic>
        <p:nvPicPr>
          <p:cNvPr id="23" name="Graphic 22" descr="Covered plate with solid fill">
            <a:extLst>
              <a:ext uri="{FF2B5EF4-FFF2-40B4-BE49-F238E27FC236}">
                <a16:creationId xmlns:a16="http://schemas.microsoft.com/office/drawing/2014/main" id="{1386649C-130F-0EF8-2D99-05EC9261B2B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532566" y="4259097"/>
            <a:ext cx="465273" cy="465273"/>
          </a:xfrm>
          <a:prstGeom prst="rect">
            <a:avLst/>
          </a:prstGeom>
        </p:spPr>
      </p:pic>
      <p:pic>
        <p:nvPicPr>
          <p:cNvPr id="21" name="Graphic 20" descr="Covered plate outline">
            <a:extLst>
              <a:ext uri="{FF2B5EF4-FFF2-40B4-BE49-F238E27FC236}">
                <a16:creationId xmlns:a16="http://schemas.microsoft.com/office/drawing/2014/main" id="{2A225545-4111-AB1F-949C-203A3FD440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5333106" y="4241278"/>
            <a:ext cx="380050" cy="380050"/>
          </a:xfrm>
          <a:prstGeom prst="rect">
            <a:avLst/>
          </a:prstGeom>
        </p:spPr>
      </p:pic>
      <p:sp>
        <p:nvSpPr>
          <p:cNvPr id="25" name="Arrow: Right 24">
            <a:extLst>
              <a:ext uri="{FF2B5EF4-FFF2-40B4-BE49-F238E27FC236}">
                <a16:creationId xmlns:a16="http://schemas.microsoft.com/office/drawing/2014/main" id="{CDB252D2-1017-1FED-6EC6-37656A60B5C6}"/>
              </a:ext>
            </a:extLst>
          </p:cNvPr>
          <p:cNvSpPr/>
          <p:nvPr/>
        </p:nvSpPr>
        <p:spPr>
          <a:xfrm>
            <a:off x="4961854" y="2942888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Left 25">
            <a:extLst>
              <a:ext uri="{FF2B5EF4-FFF2-40B4-BE49-F238E27FC236}">
                <a16:creationId xmlns:a16="http://schemas.microsoft.com/office/drawing/2014/main" id="{1C2E54EB-208D-AAA3-69A3-FA14B4D8C408}"/>
              </a:ext>
            </a:extLst>
          </p:cNvPr>
          <p:cNvSpPr/>
          <p:nvPr/>
        </p:nvSpPr>
        <p:spPr>
          <a:xfrm>
            <a:off x="5925256" y="4084140"/>
            <a:ext cx="380050" cy="380050"/>
          </a:xfrm>
          <a:prstGeom prst="leftArrow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6EBEFCDD-1810-4F2F-A9C1-9F10181BABE8}"/>
              </a:ext>
            </a:extLst>
          </p:cNvPr>
          <p:cNvSpPr/>
          <p:nvPr/>
        </p:nvSpPr>
        <p:spPr>
          <a:xfrm>
            <a:off x="3985146" y="1489340"/>
            <a:ext cx="1044054" cy="1567759"/>
          </a:xfrm>
          <a:custGeom>
            <a:avLst/>
            <a:gdLst>
              <a:gd name="connsiteX0" fmla="*/ 0 w 1044054"/>
              <a:gd name="connsiteY0" fmla="*/ 544176 h 1567759"/>
              <a:gd name="connsiteX1" fmla="*/ 675564 w 1044054"/>
              <a:gd name="connsiteY1" fmla="*/ 46033 h 1567759"/>
              <a:gd name="connsiteX2" fmla="*/ 1044054 w 1044054"/>
              <a:gd name="connsiteY2" fmla="*/ 1567759 h 1567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44054" h="1567759">
                <a:moveTo>
                  <a:pt x="0" y="544176"/>
                </a:moveTo>
                <a:cubicBezTo>
                  <a:pt x="250777" y="209806"/>
                  <a:pt x="501555" y="-124564"/>
                  <a:pt x="675564" y="46033"/>
                </a:cubicBezTo>
                <a:cubicBezTo>
                  <a:pt x="849573" y="216630"/>
                  <a:pt x="946813" y="892194"/>
                  <a:pt x="1044054" y="1567759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23BFCDCA-377B-56A6-B8DC-67CAD7D0C9DF}"/>
              </a:ext>
            </a:extLst>
          </p:cNvPr>
          <p:cNvSpPr/>
          <p:nvPr/>
        </p:nvSpPr>
        <p:spPr>
          <a:xfrm>
            <a:off x="4338502" y="2347415"/>
            <a:ext cx="622459" cy="805218"/>
          </a:xfrm>
          <a:custGeom>
            <a:avLst/>
            <a:gdLst>
              <a:gd name="connsiteX0" fmla="*/ 76549 w 622459"/>
              <a:gd name="connsiteY0" fmla="*/ 0 h 805218"/>
              <a:gd name="connsiteX1" fmla="*/ 438214 w 622459"/>
              <a:gd name="connsiteY1" fmla="*/ 245660 h 805218"/>
              <a:gd name="connsiteX2" fmla="*/ 1486 w 622459"/>
              <a:gd name="connsiteY2" fmla="*/ 655092 h 805218"/>
              <a:gd name="connsiteX3" fmla="*/ 622459 w 622459"/>
              <a:gd name="connsiteY3" fmla="*/ 805218 h 8052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2459" h="805218">
                <a:moveTo>
                  <a:pt x="76549" y="0"/>
                </a:moveTo>
                <a:cubicBezTo>
                  <a:pt x="263637" y="68239"/>
                  <a:pt x="450725" y="136478"/>
                  <a:pt x="438214" y="245660"/>
                </a:cubicBezTo>
                <a:cubicBezTo>
                  <a:pt x="425704" y="354842"/>
                  <a:pt x="-29221" y="561832"/>
                  <a:pt x="1486" y="655092"/>
                </a:cubicBezTo>
                <a:cubicBezTo>
                  <a:pt x="32193" y="748352"/>
                  <a:pt x="327326" y="776785"/>
                  <a:pt x="622459" y="80521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998A135-969E-C22A-1679-411C37CFCE3F}"/>
              </a:ext>
            </a:extLst>
          </p:cNvPr>
          <p:cNvSpPr/>
          <p:nvPr/>
        </p:nvSpPr>
        <p:spPr>
          <a:xfrm>
            <a:off x="4622829" y="3306646"/>
            <a:ext cx="484111" cy="855921"/>
          </a:xfrm>
          <a:custGeom>
            <a:avLst/>
            <a:gdLst>
              <a:gd name="connsiteX0" fmla="*/ 167535 w 484111"/>
              <a:gd name="connsiteY0" fmla="*/ 855921 h 855921"/>
              <a:gd name="connsiteX1" fmla="*/ 481434 w 484111"/>
              <a:gd name="connsiteY1" fmla="*/ 698972 h 855921"/>
              <a:gd name="connsiteX2" fmla="*/ 10586 w 484111"/>
              <a:gd name="connsiteY2" fmla="*/ 480608 h 855921"/>
              <a:gd name="connsiteX3" fmla="*/ 167535 w 484111"/>
              <a:gd name="connsiteY3" fmla="*/ 71175 h 855921"/>
              <a:gd name="connsiteX4" fmla="*/ 331308 w 484111"/>
              <a:gd name="connsiteY4" fmla="*/ 2936 h 855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111" h="855921">
                <a:moveTo>
                  <a:pt x="167535" y="855921"/>
                </a:moveTo>
                <a:cubicBezTo>
                  <a:pt x="337563" y="808722"/>
                  <a:pt x="507592" y="761524"/>
                  <a:pt x="481434" y="698972"/>
                </a:cubicBezTo>
                <a:cubicBezTo>
                  <a:pt x="455276" y="636420"/>
                  <a:pt x="62902" y="585241"/>
                  <a:pt x="10586" y="480608"/>
                </a:cubicBezTo>
                <a:cubicBezTo>
                  <a:pt x="-41730" y="375975"/>
                  <a:pt x="114081" y="150787"/>
                  <a:pt x="167535" y="71175"/>
                </a:cubicBezTo>
                <a:cubicBezTo>
                  <a:pt x="220989" y="-8437"/>
                  <a:pt x="276148" y="-2751"/>
                  <a:pt x="331308" y="29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B172D24D-B2C8-FA64-8941-C1A56E44437E}"/>
              </a:ext>
            </a:extLst>
          </p:cNvPr>
          <p:cNvSpPr/>
          <p:nvPr/>
        </p:nvSpPr>
        <p:spPr>
          <a:xfrm>
            <a:off x="4148919" y="3205280"/>
            <a:ext cx="812042" cy="377257"/>
          </a:xfrm>
          <a:custGeom>
            <a:avLst/>
            <a:gdLst>
              <a:gd name="connsiteX0" fmla="*/ 0 w 812042"/>
              <a:gd name="connsiteY0" fmla="*/ 377257 h 377257"/>
              <a:gd name="connsiteX1" fmla="*/ 95535 w 812042"/>
              <a:gd name="connsiteY1" fmla="*/ 158893 h 377257"/>
              <a:gd name="connsiteX2" fmla="*/ 313899 w 812042"/>
              <a:gd name="connsiteY2" fmla="*/ 254427 h 377257"/>
              <a:gd name="connsiteX3" fmla="*/ 648269 w 812042"/>
              <a:gd name="connsiteY3" fmla="*/ 15592 h 377257"/>
              <a:gd name="connsiteX4" fmla="*/ 812042 w 812042"/>
              <a:gd name="connsiteY4" fmla="*/ 42887 h 377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2042" h="377257">
                <a:moveTo>
                  <a:pt x="0" y="377257"/>
                </a:moveTo>
                <a:cubicBezTo>
                  <a:pt x="21609" y="278311"/>
                  <a:pt x="43219" y="179365"/>
                  <a:pt x="95535" y="158893"/>
                </a:cubicBezTo>
                <a:cubicBezTo>
                  <a:pt x="147851" y="138421"/>
                  <a:pt x="221777" y="278310"/>
                  <a:pt x="313899" y="254427"/>
                </a:cubicBezTo>
                <a:cubicBezTo>
                  <a:pt x="406021" y="230543"/>
                  <a:pt x="565245" y="50849"/>
                  <a:pt x="648269" y="15592"/>
                </a:cubicBezTo>
                <a:cubicBezTo>
                  <a:pt x="731293" y="-19665"/>
                  <a:pt x="771667" y="11611"/>
                  <a:pt x="812042" y="4288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2" name="Graphic 31" descr="Chinese Teapot And Cup with solid fill">
            <a:extLst>
              <a:ext uri="{FF2B5EF4-FFF2-40B4-BE49-F238E27FC236}">
                <a16:creationId xmlns:a16="http://schemas.microsoft.com/office/drawing/2014/main" id="{00971B8B-402A-B410-77AB-3942DF533E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5552754" y="3867294"/>
            <a:ext cx="405378" cy="405378"/>
          </a:xfrm>
          <a:prstGeom prst="rect">
            <a:avLst/>
          </a:prstGeom>
        </p:spPr>
      </p:pic>
      <p:pic>
        <p:nvPicPr>
          <p:cNvPr id="34" name="Graphic 33" descr="Restaurant outline">
            <a:extLst>
              <a:ext uri="{FF2B5EF4-FFF2-40B4-BE49-F238E27FC236}">
                <a16:creationId xmlns:a16="http://schemas.microsoft.com/office/drawing/2014/main" id="{45F259F1-852D-46A8-A606-7A5B9649846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234335" y="3940185"/>
            <a:ext cx="364071" cy="364071"/>
          </a:xfrm>
          <a:prstGeom prst="rect">
            <a:avLst/>
          </a:prstGeom>
        </p:spPr>
      </p:pic>
      <p:pic>
        <p:nvPicPr>
          <p:cNvPr id="35" name="Graphic 34" descr="Office worker female with solid fill">
            <a:extLst>
              <a:ext uri="{FF2B5EF4-FFF2-40B4-BE49-F238E27FC236}">
                <a16:creationId xmlns:a16="http://schemas.microsoft.com/office/drawing/2014/main" id="{103C4B16-B823-3218-041F-2957AF85C9F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6228543" y="1182171"/>
            <a:ext cx="652669" cy="652669"/>
          </a:xfrm>
          <a:prstGeom prst="rect">
            <a:avLst/>
          </a:prstGeom>
        </p:spPr>
      </p:pic>
      <p:pic>
        <p:nvPicPr>
          <p:cNvPr id="36" name="Graphic 35" descr="Chef male outline">
            <a:extLst>
              <a:ext uri="{FF2B5EF4-FFF2-40B4-BE49-F238E27FC236}">
                <a16:creationId xmlns:a16="http://schemas.microsoft.com/office/drawing/2014/main" id="{E4177B14-4040-1372-827F-5BD2560C00EE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48183" y="1937125"/>
            <a:ext cx="633466" cy="633466"/>
          </a:xfrm>
          <a:prstGeom prst="rect">
            <a:avLst/>
          </a:prstGeom>
        </p:spPr>
      </p:pic>
      <p:sp>
        <p:nvSpPr>
          <p:cNvPr id="37" name="Arrow: Right 36">
            <a:extLst>
              <a:ext uri="{FF2B5EF4-FFF2-40B4-BE49-F238E27FC236}">
                <a16:creationId xmlns:a16="http://schemas.microsoft.com/office/drawing/2014/main" id="{761E2E22-EBD2-F589-7301-3976D36B0AB5}"/>
              </a:ext>
            </a:extLst>
          </p:cNvPr>
          <p:cNvSpPr/>
          <p:nvPr/>
        </p:nvSpPr>
        <p:spPr>
          <a:xfrm>
            <a:off x="5832802" y="2939187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Arrow: Right 37">
            <a:extLst>
              <a:ext uri="{FF2B5EF4-FFF2-40B4-BE49-F238E27FC236}">
                <a16:creationId xmlns:a16="http://schemas.microsoft.com/office/drawing/2014/main" id="{1A9B2CEC-2468-617F-98A5-798A4857499C}"/>
              </a:ext>
            </a:extLst>
          </p:cNvPr>
          <p:cNvSpPr/>
          <p:nvPr/>
        </p:nvSpPr>
        <p:spPr>
          <a:xfrm>
            <a:off x="5920776" y="1334624"/>
            <a:ext cx="365106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2FE28C6E-941C-ECDC-2F53-77BD444EE76B}"/>
              </a:ext>
            </a:extLst>
          </p:cNvPr>
          <p:cNvSpPr/>
          <p:nvPr/>
        </p:nvSpPr>
        <p:spPr>
          <a:xfrm>
            <a:off x="5364398" y="2827178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60AAEB9-C49E-B805-05F7-BFF6E72D73F4}"/>
              </a:ext>
            </a:extLst>
          </p:cNvPr>
          <p:cNvSpPr txBox="1"/>
          <p:nvPr/>
        </p:nvSpPr>
        <p:spPr>
          <a:xfrm>
            <a:off x="5264067" y="2891619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terrace</a:t>
            </a:r>
          </a:p>
          <a:p>
            <a:pPr algn="ctr"/>
            <a:r>
              <a:rPr lang="en-US" sz="1050" dirty="0">
                <a:solidFill>
                  <a:schemeClr val="bg1"/>
                </a:solidFill>
              </a:rPr>
              <a:t>orders</a:t>
            </a: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469A1E-6BB6-4B4C-BF84-0EB6F6158F92}"/>
              </a:ext>
            </a:extLst>
          </p:cNvPr>
          <p:cNvSpPr/>
          <p:nvPr/>
        </p:nvSpPr>
        <p:spPr>
          <a:xfrm>
            <a:off x="5268036" y="1951411"/>
            <a:ext cx="122830" cy="1160279"/>
          </a:xfrm>
          <a:custGeom>
            <a:avLst/>
            <a:gdLst>
              <a:gd name="connsiteX0" fmla="*/ 0 w 122830"/>
              <a:gd name="connsiteY0" fmla="*/ 1357953 h 1357953"/>
              <a:gd name="connsiteX1" fmla="*/ 20471 w 122830"/>
              <a:gd name="connsiteY1" fmla="*/ 163773 h 1357953"/>
              <a:gd name="connsiteX2" fmla="*/ 122830 w 122830"/>
              <a:gd name="connsiteY2" fmla="*/ 0 h 1357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2830" h="1357953">
                <a:moveTo>
                  <a:pt x="0" y="1357953"/>
                </a:moveTo>
                <a:cubicBezTo>
                  <a:pt x="-1" y="874025"/>
                  <a:pt x="-1" y="390098"/>
                  <a:pt x="20471" y="163773"/>
                </a:cubicBezTo>
                <a:cubicBezTo>
                  <a:pt x="40943" y="-62552"/>
                  <a:pt x="67102" y="105770"/>
                  <a:pt x="12283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25A6D7B5-D7A6-7E32-2BD8-FB6B6CB2BBCA}"/>
              </a:ext>
            </a:extLst>
          </p:cNvPr>
          <p:cNvSpPr/>
          <p:nvPr/>
        </p:nvSpPr>
        <p:spPr>
          <a:xfrm>
            <a:off x="5261212" y="3261815"/>
            <a:ext cx="293427" cy="245873"/>
          </a:xfrm>
          <a:custGeom>
            <a:avLst/>
            <a:gdLst>
              <a:gd name="connsiteX0" fmla="*/ 0 w 293427"/>
              <a:gd name="connsiteY0" fmla="*/ 34119 h 245873"/>
              <a:gd name="connsiteX1" fmla="*/ 163773 w 293427"/>
              <a:gd name="connsiteY1" fmla="*/ 245660 h 245873"/>
              <a:gd name="connsiteX2" fmla="*/ 293427 w 293427"/>
              <a:gd name="connsiteY2" fmla="*/ 0 h 2458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3427" h="245873">
                <a:moveTo>
                  <a:pt x="0" y="34119"/>
                </a:moveTo>
                <a:cubicBezTo>
                  <a:pt x="57434" y="142732"/>
                  <a:pt x="114869" y="251346"/>
                  <a:pt x="163773" y="245660"/>
                </a:cubicBezTo>
                <a:cubicBezTo>
                  <a:pt x="212677" y="239974"/>
                  <a:pt x="253052" y="119987"/>
                  <a:pt x="293427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Graphic 19" descr="Chef male outline">
            <a:extLst>
              <a:ext uri="{FF2B5EF4-FFF2-40B4-BE49-F238E27FC236}">
                <a16:creationId xmlns:a16="http://schemas.microsoft.com/office/drawing/2014/main" id="{F07D8DE7-3304-874D-1652-B0629D8AE5A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82576" y="2739604"/>
            <a:ext cx="634990" cy="634990"/>
          </a:xfrm>
          <a:prstGeom prst="rect">
            <a:avLst/>
          </a:prstGeom>
        </p:spPr>
      </p:pic>
      <p:sp>
        <p:nvSpPr>
          <p:cNvPr id="22" name="Arrow: Right 21">
            <a:extLst>
              <a:ext uri="{FF2B5EF4-FFF2-40B4-BE49-F238E27FC236}">
                <a16:creationId xmlns:a16="http://schemas.microsoft.com/office/drawing/2014/main" id="{1816EB4E-AF4B-43B1-3D34-E918FDCE1EBB}"/>
              </a:ext>
            </a:extLst>
          </p:cNvPr>
          <p:cNvSpPr/>
          <p:nvPr/>
        </p:nvSpPr>
        <p:spPr>
          <a:xfrm>
            <a:off x="5799633" y="1973521"/>
            <a:ext cx="424125" cy="235293"/>
          </a:xfrm>
          <a:prstGeom prst="rightArrow">
            <a:avLst>
              <a:gd name="adj1" fmla="val 50000"/>
              <a:gd name="adj2" fmla="val 53738"/>
            </a:avLst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412F4D7-4D29-69DB-8BF6-395CA8F077C1}"/>
              </a:ext>
            </a:extLst>
          </p:cNvPr>
          <p:cNvSpPr/>
          <p:nvPr/>
        </p:nvSpPr>
        <p:spPr>
          <a:xfrm>
            <a:off x="5383341" y="1828405"/>
            <a:ext cx="482896" cy="42130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B6F6FF0-FFD9-700A-A804-BB2725E3E8F1}"/>
              </a:ext>
            </a:extLst>
          </p:cNvPr>
          <p:cNvSpPr txBox="1"/>
          <p:nvPr/>
        </p:nvSpPr>
        <p:spPr>
          <a:xfrm>
            <a:off x="5283010" y="1892846"/>
            <a:ext cx="659462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>
                <a:solidFill>
                  <a:schemeClr val="bg1"/>
                </a:solidFill>
              </a:rPr>
              <a:t>indoor orders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70F8EF6-9262-D598-601D-ECA4DFC21986}"/>
              </a:ext>
            </a:extLst>
          </p:cNvPr>
          <p:cNvSpPr/>
          <p:nvPr/>
        </p:nvSpPr>
        <p:spPr>
          <a:xfrm>
            <a:off x="6182576" y="1913079"/>
            <a:ext cx="599073" cy="2181249"/>
          </a:xfrm>
          <a:prstGeom prst="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3B6C6130-8625-4B00-3E93-0DBFD1AB9235}"/>
              </a:ext>
            </a:extLst>
          </p:cNvPr>
          <p:cNvSpPr/>
          <p:nvPr/>
        </p:nvSpPr>
        <p:spPr>
          <a:xfrm>
            <a:off x="6363848" y="929689"/>
            <a:ext cx="907436" cy="217665"/>
          </a:xfrm>
          <a:prstGeom prst="wedgeRectCallout">
            <a:avLst>
              <a:gd name="adj1" fmla="val -27139"/>
              <a:gd name="adj2" fmla="val 995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8E1A8EB5-F8E1-CF4D-29AB-46CA4E1D231B}"/>
              </a:ext>
            </a:extLst>
          </p:cNvPr>
          <p:cNvSpPr/>
          <p:nvPr/>
        </p:nvSpPr>
        <p:spPr>
          <a:xfrm>
            <a:off x="6701019" y="4393248"/>
            <a:ext cx="907436" cy="380049"/>
          </a:xfrm>
          <a:prstGeom prst="wedgeRectCallout">
            <a:avLst>
              <a:gd name="adj1" fmla="val -39923"/>
              <a:gd name="adj2" fmla="val -1382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 group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B2F69B5C-E683-14E1-4BF4-B61E8C416498}"/>
              </a:ext>
            </a:extLst>
          </p:cNvPr>
          <p:cNvSpPr/>
          <p:nvPr/>
        </p:nvSpPr>
        <p:spPr>
          <a:xfrm>
            <a:off x="6601461" y="2601892"/>
            <a:ext cx="907436" cy="208191"/>
          </a:xfrm>
          <a:prstGeom prst="wedgeRectCallout">
            <a:avLst>
              <a:gd name="adj1" fmla="val -56467"/>
              <a:gd name="adj2" fmla="val 14977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consumer</a:t>
            </a:r>
          </a:p>
        </p:txBody>
      </p:sp>
      <p:sp>
        <p:nvSpPr>
          <p:cNvPr id="41" name="Speech Bubble: Rectangle 40">
            <a:extLst>
              <a:ext uri="{FF2B5EF4-FFF2-40B4-BE49-F238E27FC236}">
                <a16:creationId xmlns:a16="http://schemas.microsoft.com/office/drawing/2014/main" id="{25DE747F-483E-1471-EF92-DD56273F42D2}"/>
              </a:ext>
            </a:extLst>
          </p:cNvPr>
          <p:cNvSpPr/>
          <p:nvPr/>
        </p:nvSpPr>
        <p:spPr>
          <a:xfrm>
            <a:off x="5106939" y="1006549"/>
            <a:ext cx="610845" cy="217664"/>
          </a:xfrm>
          <a:prstGeom prst="wedgeRectCallout">
            <a:avLst>
              <a:gd name="adj1" fmla="val 19485"/>
              <a:gd name="adj2" fmla="val 14759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topic</a:t>
            </a:r>
          </a:p>
        </p:txBody>
      </p:sp>
      <p:sp>
        <p:nvSpPr>
          <p:cNvPr id="42" name="Speech Bubble: Rectangle 41">
            <a:extLst>
              <a:ext uri="{FF2B5EF4-FFF2-40B4-BE49-F238E27FC236}">
                <a16:creationId xmlns:a16="http://schemas.microsoft.com/office/drawing/2014/main" id="{79773B9E-134B-AA1D-733E-8F04293771FA}"/>
              </a:ext>
            </a:extLst>
          </p:cNvPr>
          <p:cNvSpPr/>
          <p:nvPr/>
        </p:nvSpPr>
        <p:spPr>
          <a:xfrm>
            <a:off x="4775772" y="1545880"/>
            <a:ext cx="774456" cy="211720"/>
          </a:xfrm>
          <a:prstGeom prst="wedgeRectCallout">
            <a:avLst>
              <a:gd name="adj1" fmla="val 59701"/>
              <a:gd name="adj2" fmla="val 106138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partition</a:t>
            </a:r>
          </a:p>
        </p:txBody>
      </p:sp>
      <p:sp>
        <p:nvSpPr>
          <p:cNvPr id="43" name="Speech Bubble: Rectangle 42">
            <a:extLst>
              <a:ext uri="{FF2B5EF4-FFF2-40B4-BE49-F238E27FC236}">
                <a16:creationId xmlns:a16="http://schemas.microsoft.com/office/drawing/2014/main" id="{0D46F4EF-AF49-797E-3272-255C16240AD3}"/>
              </a:ext>
            </a:extLst>
          </p:cNvPr>
          <p:cNvSpPr/>
          <p:nvPr/>
        </p:nvSpPr>
        <p:spPr>
          <a:xfrm>
            <a:off x="2956719" y="1396047"/>
            <a:ext cx="907436" cy="217665"/>
          </a:xfrm>
          <a:prstGeom prst="wedgeRectCallout">
            <a:avLst>
              <a:gd name="adj1" fmla="val 23997"/>
              <a:gd name="adj2" fmla="val 143484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  <p:pic>
        <p:nvPicPr>
          <p:cNvPr id="44" name="Graphic 43" descr="Chef male outline">
            <a:extLst>
              <a:ext uri="{FF2B5EF4-FFF2-40B4-BE49-F238E27FC236}">
                <a16:creationId xmlns:a16="http://schemas.microsoft.com/office/drawing/2014/main" id="{AA9CF6D6-CEB2-5BBE-FCA9-08EB1CC4D52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6170232" y="3458951"/>
            <a:ext cx="634990" cy="634990"/>
          </a:xfrm>
          <a:prstGeom prst="rect">
            <a:avLst/>
          </a:prstGeom>
        </p:spPr>
      </p:pic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1BE16678-C23E-44B7-71F0-F18A1D7C40FA}"/>
              </a:ext>
            </a:extLst>
          </p:cNvPr>
          <p:cNvSpPr/>
          <p:nvPr/>
        </p:nvSpPr>
        <p:spPr>
          <a:xfrm>
            <a:off x="5717784" y="64573"/>
            <a:ext cx="2886299" cy="771272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ID Check</a:t>
            </a:r>
          </a:p>
        </p:txBody>
      </p:sp>
      <p:pic>
        <p:nvPicPr>
          <p:cNvPr id="47" name="Graphic 46" descr="Detective male with solid fill">
            <a:extLst>
              <a:ext uri="{FF2B5EF4-FFF2-40B4-BE49-F238E27FC236}">
                <a16:creationId xmlns:a16="http://schemas.microsoft.com/office/drawing/2014/main" id="{BBA6CF90-173B-34C1-7344-D8E908484B43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7541891" y="-15583"/>
            <a:ext cx="914400" cy="914400"/>
          </a:xfrm>
          <a:prstGeom prst="rect">
            <a:avLst/>
          </a:prstGeom>
        </p:spPr>
      </p:pic>
      <p:pic>
        <p:nvPicPr>
          <p:cNvPr id="49" name="Graphic 48" descr="Employee badge with solid fill">
            <a:extLst>
              <a:ext uri="{FF2B5EF4-FFF2-40B4-BE49-F238E27FC236}">
                <a16:creationId xmlns:a16="http://schemas.microsoft.com/office/drawing/2014/main" id="{32B99827-4CCE-04AC-228C-3B2BB969476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96DAC541-7B7A-43D3-8B79-37D633B846F1}">
                <asvg:svgBlip xmlns:asvg="http://schemas.microsoft.com/office/drawing/2016/SVG/main" r:embed="rId29"/>
              </a:ext>
            </a:extLst>
          </a:blip>
          <a:stretch>
            <a:fillRect/>
          </a:stretch>
        </p:blipFill>
        <p:spPr>
          <a:xfrm>
            <a:off x="5836793" y="67659"/>
            <a:ext cx="542974" cy="542974"/>
          </a:xfrm>
          <a:prstGeom prst="rect">
            <a:avLst/>
          </a:prstGeom>
        </p:spPr>
      </p:pic>
      <p:sp>
        <p:nvSpPr>
          <p:cNvPr id="50" name="Arrow: Right 49">
            <a:extLst>
              <a:ext uri="{FF2B5EF4-FFF2-40B4-BE49-F238E27FC236}">
                <a16:creationId xmlns:a16="http://schemas.microsoft.com/office/drawing/2014/main" id="{DA78DD4D-F6D7-1A0D-F2F2-D49C0E4BFFB9}"/>
              </a:ext>
            </a:extLst>
          </p:cNvPr>
          <p:cNvSpPr/>
          <p:nvPr/>
        </p:nvSpPr>
        <p:spPr>
          <a:xfrm rot="17366197">
            <a:off x="5599298" y="755923"/>
            <a:ext cx="803080" cy="517654"/>
          </a:xfrm>
          <a:prstGeom prst="rightArrow">
            <a:avLst/>
          </a:prstGeom>
          <a:solidFill>
            <a:schemeClr val="accent5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Speech Bubble: Rectangle 45">
            <a:extLst>
              <a:ext uri="{FF2B5EF4-FFF2-40B4-BE49-F238E27FC236}">
                <a16:creationId xmlns:a16="http://schemas.microsoft.com/office/drawing/2014/main" id="{FD207FEF-2750-1F83-0C4E-7E382289AB34}"/>
              </a:ext>
            </a:extLst>
          </p:cNvPr>
          <p:cNvSpPr/>
          <p:nvPr/>
        </p:nvSpPr>
        <p:spPr>
          <a:xfrm>
            <a:off x="2961266" y="3139645"/>
            <a:ext cx="907436" cy="217665"/>
          </a:xfrm>
          <a:prstGeom prst="wedgeRectCallout">
            <a:avLst>
              <a:gd name="adj1" fmla="val 53064"/>
              <a:gd name="adj2" fmla="val 13540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chemeClr val="accent6">
                    <a:lumMod val="75000"/>
                  </a:schemeClr>
                </a:solidFill>
              </a:rPr>
              <a:t>producer</a:t>
            </a:r>
          </a:p>
        </p:txBody>
      </p:sp>
    </p:spTree>
    <p:extLst>
      <p:ext uri="{BB962C8B-B14F-4D97-AF65-F5344CB8AC3E}">
        <p14:creationId xmlns:p14="http://schemas.microsoft.com/office/powerpoint/2010/main" val="158635272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What’s</a:t>
            </a:r>
            <a:r>
              <a:rPr lang="nl-NL" dirty="0"/>
              <a:t> </a:t>
            </a:r>
            <a:r>
              <a:rPr lang="nl-NL" dirty="0" err="1"/>
              <a:t>so</a:t>
            </a:r>
            <a:r>
              <a:rPr lang="nl-NL" dirty="0"/>
              <a:t> special?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8177812" cy="3780000"/>
          </a:xfrm>
        </p:spPr>
        <p:txBody>
          <a:bodyPr>
            <a:normAutofit fontScale="92500" lnSpcReduction="10000"/>
          </a:bodyPr>
          <a:lstStyle/>
          <a:p>
            <a:r>
              <a:rPr lang="nl-NL" dirty="0" err="1"/>
              <a:t>Reliable</a:t>
            </a:r>
            <a:endParaRPr lang="nl-NL" dirty="0"/>
          </a:p>
          <a:p>
            <a:pPr lvl="1"/>
            <a:r>
              <a:rPr lang="nl-NL" dirty="0" err="1"/>
              <a:t>Guaranteed</a:t>
            </a:r>
            <a:r>
              <a:rPr lang="nl-NL" dirty="0"/>
              <a:t> ordering, </a:t>
            </a:r>
            <a:r>
              <a:rPr lang="nl-NL" dirty="0" err="1"/>
              <a:t>Durable</a:t>
            </a:r>
            <a:r>
              <a:rPr lang="nl-NL" dirty="0"/>
              <a:t> transactions, At </a:t>
            </a:r>
            <a:r>
              <a:rPr lang="nl-NL" dirty="0" err="1"/>
              <a:t>Least</a:t>
            </a:r>
            <a:r>
              <a:rPr lang="nl-NL" dirty="0"/>
              <a:t> </a:t>
            </a:r>
            <a:r>
              <a:rPr lang="nl-NL" dirty="0" err="1"/>
              <a:t>Once</a:t>
            </a:r>
            <a:r>
              <a:rPr lang="nl-NL" dirty="0"/>
              <a:t> delivery</a:t>
            </a:r>
          </a:p>
          <a:p>
            <a:r>
              <a:rPr lang="nl-NL" dirty="0" err="1"/>
              <a:t>Scalable</a:t>
            </a:r>
            <a:endParaRPr lang="nl-NL" dirty="0"/>
          </a:p>
          <a:p>
            <a:pPr lvl="1"/>
            <a:r>
              <a:rPr lang="nl-NL" dirty="0"/>
              <a:t>High volume</a:t>
            </a:r>
          </a:p>
          <a:p>
            <a:pPr lvl="1"/>
            <a:r>
              <a:rPr lang="nl-NL" dirty="0"/>
              <a:t>High speed</a:t>
            </a:r>
          </a:p>
          <a:p>
            <a:pPr lvl="1"/>
            <a:r>
              <a:rPr lang="nl-NL" dirty="0"/>
              <a:t>Parallel processing</a:t>
            </a:r>
          </a:p>
          <a:p>
            <a:r>
              <a:rPr lang="nl-NL" dirty="0" err="1"/>
              <a:t>Available</a:t>
            </a:r>
            <a:endParaRPr lang="nl-NL" dirty="0"/>
          </a:p>
          <a:p>
            <a:r>
              <a:rPr lang="nl-NL" dirty="0"/>
              <a:t>Distributed,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locations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clouds</a:t>
            </a:r>
            <a:endParaRPr lang="nl-NL" dirty="0"/>
          </a:p>
          <a:p>
            <a:r>
              <a:rPr lang="nl-NL" dirty="0"/>
              <a:t>Open,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 stacks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programming</a:t>
            </a:r>
            <a:r>
              <a:rPr lang="nl-NL" dirty="0"/>
              <a:t> </a:t>
            </a:r>
            <a:r>
              <a:rPr lang="nl-NL" dirty="0" err="1"/>
              <a:t>languages</a:t>
            </a:r>
            <a:endParaRPr lang="nl-NL" dirty="0"/>
          </a:p>
          <a:p>
            <a:r>
              <a:rPr lang="nl-NL" dirty="0"/>
              <a:t>Quick start </a:t>
            </a:r>
          </a:p>
          <a:p>
            <a:r>
              <a:rPr lang="nl-NL" dirty="0"/>
              <a:t>Free (no </a:t>
            </a:r>
            <a:r>
              <a:rPr lang="nl-NL" dirty="0" err="1"/>
              <a:t>license</a:t>
            </a:r>
            <a:r>
              <a:rPr lang="nl-NL" dirty="0"/>
              <a:t> </a:t>
            </a:r>
            <a:r>
              <a:rPr lang="nl-NL" dirty="0" err="1"/>
              <a:t>costs</a:t>
            </a:r>
            <a:r>
              <a:rPr lang="nl-NL" dirty="0"/>
              <a:t>)</a:t>
            </a:r>
          </a:p>
          <a:p>
            <a:r>
              <a:rPr lang="en-US" dirty="0"/>
              <a:t>“Self Fulfilling Prophecy” leading to “de facto standard”</a:t>
            </a:r>
            <a:br>
              <a:rPr lang="en-US" dirty="0"/>
            </a:br>
            <a:r>
              <a:rPr lang="en-US" dirty="0"/>
              <a:t>(positive feedback loop feeding from buzz around Kafka)</a:t>
            </a:r>
          </a:p>
          <a:p>
            <a:pPr lvl="1"/>
            <a:r>
              <a:rPr lang="en-US" dirty="0"/>
              <a:t>several Kafka-lookalikes (walk, talk, act like Kafka) – </a:t>
            </a:r>
            <a:r>
              <a:rPr lang="en-US" dirty="0" err="1"/>
              <a:t>Redpanda</a:t>
            </a:r>
            <a:r>
              <a:rPr lang="en-US" dirty="0"/>
              <a:t>, Azure EventHub, AWS MSK, Apache Pulsar, OCI Streaming – or offer similar capabilities – Solace, AWS SNS, MQ </a:t>
            </a:r>
          </a:p>
          <a:p>
            <a:r>
              <a:rPr lang="en-US" dirty="0"/>
              <a:t>Eco system, tools/libraries/resources, cloud services</a:t>
            </a:r>
          </a:p>
        </p:txBody>
      </p:sp>
      <p:pic>
        <p:nvPicPr>
          <p:cNvPr id="4" name="Picture 2" descr="Image result for logo kafka">
            <a:extLst>
              <a:ext uri="{FF2B5EF4-FFF2-40B4-BE49-F238E27FC236}">
                <a16:creationId xmlns:a16="http://schemas.microsoft.com/office/drawing/2014/main" id="{4CBCBB03-FE5E-469A-B83D-CC410F717A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3994" y="1282446"/>
            <a:ext cx="2802701" cy="1473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378FF-995E-42A1-8AF1-0E4A13E5BE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8417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ADEDBB-97D5-A86D-9FAC-2D6D9B853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in [my] real world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B0BC6-D6F1-859E-8C83-23FDB3397D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30260"/>
            <a:ext cx="6623999" cy="3780000"/>
          </a:xfrm>
        </p:spPr>
        <p:txBody>
          <a:bodyPr/>
          <a:lstStyle/>
          <a:p>
            <a:r>
              <a:rPr lang="en-US" dirty="0"/>
              <a:t>Retail Chain</a:t>
            </a:r>
          </a:p>
          <a:p>
            <a:pPr lvl="1"/>
            <a:r>
              <a:rPr lang="en-US" dirty="0"/>
              <a:t>decoupled microservice interaction pattern</a:t>
            </a:r>
          </a:p>
          <a:p>
            <a:pPr lvl="1"/>
            <a:r>
              <a:rPr lang="en-US" dirty="0"/>
              <a:t>reduce coupling, API usage, peak volume challenges</a:t>
            </a:r>
          </a:p>
          <a:p>
            <a:r>
              <a:rPr lang="en-US" dirty="0"/>
              <a:t>Bank</a:t>
            </a:r>
          </a:p>
          <a:p>
            <a:pPr lvl="1"/>
            <a:r>
              <a:rPr lang="en-US" dirty="0"/>
              <a:t>manage fraud detection for ATM transactions</a:t>
            </a:r>
          </a:p>
          <a:p>
            <a:pPr lvl="1"/>
            <a:r>
              <a:rPr lang="en-US" dirty="0"/>
              <a:t>synchronize account events across all domains</a:t>
            </a:r>
          </a:p>
          <a:p>
            <a:r>
              <a:rPr lang="en-US" dirty="0"/>
              <a:t>Utility</a:t>
            </a:r>
          </a:p>
          <a:p>
            <a:pPr lvl="1"/>
            <a:r>
              <a:rPr lang="en-US" dirty="0"/>
              <a:t>Democratize (real time) data through Event Streaming Platform</a:t>
            </a:r>
          </a:p>
          <a:p>
            <a:pPr lvl="1"/>
            <a:r>
              <a:rPr lang="en-US" dirty="0"/>
              <a:t>Reduce load and dependency on core systems (through data replication)</a:t>
            </a:r>
          </a:p>
          <a:p>
            <a:r>
              <a:rPr lang="en-US" dirty="0"/>
              <a:t>Field Service provider</a:t>
            </a:r>
          </a:p>
          <a:p>
            <a:pPr lvl="1"/>
            <a:r>
              <a:rPr lang="en-US" dirty="0"/>
              <a:t>modernize application landscape through decoupled replacements</a:t>
            </a:r>
          </a:p>
          <a:p>
            <a:r>
              <a:rPr lang="en-US" dirty="0"/>
              <a:t>Animal Health</a:t>
            </a:r>
          </a:p>
          <a:p>
            <a:pPr lvl="1"/>
            <a:r>
              <a:rPr lang="en-US" dirty="0"/>
              <a:t>provide dedicated data store for online portal – improve performance, reduce load and impact batch jobs</a:t>
            </a:r>
          </a:p>
          <a:p>
            <a:pPr lvl="1"/>
            <a:r>
              <a:rPr lang="en-US" dirty="0"/>
              <a:t>Facilitate Hybrid Cloud – bridge On Premises &amp; Cloud (&amp; </a:t>
            </a:r>
            <a:r>
              <a:rPr lang="en-US" dirty="0" err="1"/>
              <a:t>multicloud</a:t>
            </a:r>
            <a:r>
              <a:rPr lang="en-US" dirty="0"/>
              <a:t>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74483C-505A-12DC-77B4-1F2141CDB2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74934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B6CBB-62A8-47DB-969F-7E86481968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with</a:t>
            </a:r>
            <a:r>
              <a:rPr lang="nl-NL" dirty="0"/>
              <a:t> data. Lots of it.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DA1A2-35A3-4A64-941A-EE71D6928D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DD53F1-6458-4705-9446-D6A22408B9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4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A3ADF15D-299B-4214-B25E-A1960E656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0" y="810001"/>
            <a:ext cx="9144000" cy="33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0F1D75-DC88-495D-80A8-013B431B1435}"/>
              </a:ext>
            </a:extLst>
          </p:cNvPr>
          <p:cNvSpPr txBox="1"/>
          <p:nvPr/>
        </p:nvSpPr>
        <p:spPr>
          <a:xfrm>
            <a:off x="334538" y="4333499"/>
            <a:ext cx="7993304" cy="4001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 err="1"/>
              <a:t>Interesting</a:t>
            </a:r>
            <a:r>
              <a:rPr lang="nl-NL" sz="1300" dirty="0"/>
              <a:t> mix of </a:t>
            </a:r>
            <a:r>
              <a:rPr lang="nl-NL" sz="1300" dirty="0" err="1"/>
              <a:t>operational</a:t>
            </a:r>
            <a:r>
              <a:rPr lang="nl-NL" sz="1300" dirty="0"/>
              <a:t>, real time systems in </a:t>
            </a:r>
            <a:r>
              <a:rPr lang="nl-NL" sz="1300" dirty="0" err="1"/>
              <a:t>physical</a:t>
            </a:r>
            <a:r>
              <a:rPr lang="nl-NL" sz="1300" dirty="0"/>
              <a:t> environments, large </a:t>
            </a:r>
            <a:r>
              <a:rPr lang="nl-NL" sz="1300" dirty="0" err="1"/>
              <a:t>scale</a:t>
            </a:r>
            <a:r>
              <a:rPr lang="nl-NL" sz="1300" dirty="0"/>
              <a:t> </a:t>
            </a:r>
            <a:r>
              <a:rPr lang="nl-NL" sz="1300" dirty="0" err="1"/>
              <a:t>enterprise</a:t>
            </a:r>
            <a:r>
              <a:rPr lang="nl-NL" sz="1300" dirty="0"/>
              <a:t> systems for 1000s of </a:t>
            </a:r>
            <a:r>
              <a:rPr lang="nl-NL" sz="1300" dirty="0" err="1"/>
              <a:t>internal</a:t>
            </a:r>
            <a:r>
              <a:rPr lang="nl-NL" sz="1300" dirty="0"/>
              <a:t> professionals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millions</a:t>
            </a:r>
            <a:r>
              <a:rPr lang="nl-NL" sz="1300" dirty="0"/>
              <a:t> of </a:t>
            </a:r>
            <a:r>
              <a:rPr lang="nl-NL" sz="1300" dirty="0" err="1"/>
              <a:t>external</a:t>
            </a:r>
            <a:r>
              <a:rPr lang="nl-NL" sz="1300" dirty="0"/>
              <a:t> </a:t>
            </a:r>
            <a:r>
              <a:rPr lang="nl-NL" sz="1300" dirty="0" err="1"/>
              <a:t>consumers</a:t>
            </a:r>
            <a:r>
              <a:rPr lang="nl-NL" sz="1300" dirty="0"/>
              <a:t> – </a:t>
            </a:r>
            <a:r>
              <a:rPr lang="nl-NL" sz="1300" dirty="0" err="1"/>
              <a:t>with</a:t>
            </a:r>
            <a:r>
              <a:rPr lang="nl-NL" sz="1300" dirty="0"/>
              <a:t> a mission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improve</a:t>
            </a:r>
            <a:r>
              <a:rPr lang="nl-NL" sz="1300" dirty="0"/>
              <a:t> </a:t>
            </a:r>
            <a:r>
              <a:rPr lang="nl-NL" sz="1300" dirty="0" err="1"/>
              <a:t>the</a:t>
            </a:r>
            <a:r>
              <a:rPr lang="nl-NL" sz="1300" dirty="0"/>
              <a:t> </a:t>
            </a:r>
            <a:r>
              <a:rPr lang="nl-NL" sz="1300" dirty="0" err="1"/>
              <a:t>world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9103190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15">
            <a:extLst>
              <a:ext uri="{FF2B5EF4-FFF2-40B4-BE49-F238E27FC236}">
                <a16:creationId xmlns:a16="http://schemas.microsoft.com/office/drawing/2014/main" id="{8D42F409-BABA-A5E4-B9E6-D63442F23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35D3D36-CCF4-2DF1-54CC-70CEA8766719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9389352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522550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</p:spTree>
    <p:extLst>
      <p:ext uri="{BB962C8B-B14F-4D97-AF65-F5344CB8AC3E}">
        <p14:creationId xmlns:p14="http://schemas.microsoft.com/office/powerpoint/2010/main" val="3523499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/>
              <a:t>Asynchronous communication – Messaging for people and systems</a:t>
            </a:r>
          </a:p>
          <a:p>
            <a:r>
              <a:rPr lang="en-US" dirty="0"/>
              <a:t>Introducing Apache Kafka – what, why, when, how</a:t>
            </a:r>
          </a:p>
          <a:p>
            <a:r>
              <a:rPr lang="en-US" dirty="0"/>
              <a:t>Microservices</a:t>
            </a:r>
          </a:p>
          <a:p>
            <a:r>
              <a:rPr lang="en-US" dirty="0"/>
              <a:t>Programmatic interaction with Apache Kafka (from Node)</a:t>
            </a:r>
          </a:p>
          <a:p>
            <a:r>
              <a:rPr lang="en-US" i="1" dirty="0"/>
              <a:t>Handson with Apache Kafka</a:t>
            </a:r>
          </a:p>
          <a:p>
            <a:r>
              <a:rPr lang="en-US" i="1" dirty="0"/>
              <a:t>Handson Asynchronous interactions through Node and Apache Kafka</a:t>
            </a:r>
          </a:p>
          <a:p>
            <a:pPr lvl="1"/>
            <a:r>
              <a:rPr lang="en-US" i="1" dirty="0"/>
              <a:t>also: Python, Java, Go, .NET/C#</a:t>
            </a:r>
            <a:br>
              <a:rPr lang="en-US" i="1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649" y="3234679"/>
            <a:ext cx="2445480" cy="128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CF2C3E99-7C00-6569-CD47-6A4870DA4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7018" y="2290233"/>
            <a:ext cx="593961" cy="363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563251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en-US" dirty="0"/>
              <a:t>OT &amp; physical world =&gt; Enterprise IT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25083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196508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06033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219588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869828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168878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904719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148297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171743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1974837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231423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83077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540548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346108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33997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281116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192131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358469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180366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26663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7990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33717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02614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337990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262342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173072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375855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319350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217926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622278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640967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638974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627668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16BCEBA4-6B9A-3D6E-CA1D-C9D5AA26FE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08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3EA82D2-6918-F52E-6E9A-366FE62576C2}"/>
              </a:ext>
            </a:extLst>
          </p:cNvPr>
          <p:cNvSpPr txBox="1"/>
          <p:nvPr/>
        </p:nvSpPr>
        <p:spPr>
          <a:xfrm>
            <a:off x="2974675" y="3761633"/>
            <a:ext cx="9074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IoT Platform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838115" y="1213261"/>
            <a:ext cx="2251798" cy="177862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nl-NL"/>
            </a:defPPr>
            <a:lvl1pPr marL="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</p:txBody>
      </p:sp>
    </p:spTree>
    <p:extLst>
      <p:ext uri="{BB962C8B-B14F-4D97-AF65-F5344CB8AC3E}">
        <p14:creationId xmlns:p14="http://schemas.microsoft.com/office/powerpoint/2010/main" val="2965585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EFF06C72-A00E-3DA1-48BF-9FB53BFF41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9919" y="2479701"/>
            <a:ext cx="1604139" cy="843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pic>
        <p:nvPicPr>
          <p:cNvPr id="10" name="Content Placeholder 9" descr="Monitor">
            <a:extLst>
              <a:ext uri="{FF2B5EF4-FFF2-40B4-BE49-F238E27FC236}">
                <a16:creationId xmlns:a16="http://schemas.microsoft.com/office/drawing/2014/main" id="{562FB96F-3020-4D51-BADB-29497B7B18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754404" y="828514"/>
            <a:ext cx="914400" cy="914400"/>
          </a:xfrm>
          <a:scene3d>
            <a:camera prst="isometricOffAxis1Left"/>
            <a:lightRig rig="threePt" dir="t"/>
          </a:scene3d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2620800" y="1771200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3478803" y="3285900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E48A187F-F579-4BD7-9F24-0A6844129FE0}"/>
              </a:ext>
            </a:extLst>
          </p:cNvPr>
          <p:cNvSpPr/>
          <p:nvPr/>
        </p:nvSpPr>
        <p:spPr>
          <a:xfrm>
            <a:off x="4759200" y="2736000"/>
            <a:ext cx="670803" cy="684000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8424A5-C000-427F-BF8C-6F212C408479}"/>
              </a:ext>
            </a:extLst>
          </p:cNvPr>
          <p:cNvSpPr txBox="1"/>
          <p:nvPr/>
        </p:nvSpPr>
        <p:spPr>
          <a:xfrm rot="5400000">
            <a:off x="4890217" y="2930356"/>
            <a:ext cx="4087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batch</a:t>
            </a:r>
            <a:endParaRPr lang="en-NL" sz="1300" dirty="0" err="1"/>
          </a:p>
        </p:txBody>
      </p:sp>
      <p:pic>
        <p:nvPicPr>
          <p:cNvPr id="13" name="Graphic 12" descr="Smart Phone">
            <a:extLst>
              <a:ext uri="{FF2B5EF4-FFF2-40B4-BE49-F238E27FC236}">
                <a16:creationId xmlns:a16="http://schemas.microsoft.com/office/drawing/2014/main" id="{B1A27D27-AC87-4D43-9232-652DC751F7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6847" y="1338676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7" name="Graphic 16" descr="Computer">
            <a:extLst>
              <a:ext uri="{FF2B5EF4-FFF2-40B4-BE49-F238E27FC236}">
                <a16:creationId xmlns:a16="http://schemas.microsoft.com/office/drawing/2014/main" id="{EE8A770E-ADB9-4282-BA40-335B216309B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14677" y="23847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pic>
        <p:nvPicPr>
          <p:cNvPr id="19" name="Graphic 18" descr="Person eating">
            <a:extLst>
              <a:ext uri="{FF2B5EF4-FFF2-40B4-BE49-F238E27FC236}">
                <a16:creationId xmlns:a16="http://schemas.microsoft.com/office/drawing/2014/main" id="{3CD84223-2B6C-4C7B-BBF1-8E5BEFCDE2F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9200" y="2792572"/>
            <a:ext cx="914400" cy="914400"/>
          </a:xfrm>
          <a:prstGeom prst="rect">
            <a:avLst/>
          </a:prstGeom>
        </p:spPr>
      </p:pic>
      <p:pic>
        <p:nvPicPr>
          <p:cNvPr id="21" name="Graphic 20" descr="Man">
            <a:extLst>
              <a:ext uri="{FF2B5EF4-FFF2-40B4-BE49-F238E27FC236}">
                <a16:creationId xmlns:a16="http://schemas.microsoft.com/office/drawing/2014/main" id="{F61AF61A-517B-4D4A-968B-D6DA0BAF43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435200" y="3367650"/>
            <a:ext cx="914400" cy="914400"/>
          </a:xfrm>
          <a:prstGeom prst="rect">
            <a:avLst/>
          </a:prstGeom>
        </p:spPr>
      </p:pic>
      <p:pic>
        <p:nvPicPr>
          <p:cNvPr id="23" name="Graphic 22" descr="Woman">
            <a:extLst>
              <a:ext uri="{FF2B5EF4-FFF2-40B4-BE49-F238E27FC236}">
                <a16:creationId xmlns:a16="http://schemas.microsoft.com/office/drawing/2014/main" id="{2889E155-AD72-402B-A89E-187F7833EDD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352406" y="1086412"/>
            <a:ext cx="914400" cy="914400"/>
          </a:xfrm>
          <a:prstGeom prst="rect">
            <a:avLst/>
          </a:prstGeom>
        </p:spPr>
      </p:pic>
      <p:pic>
        <p:nvPicPr>
          <p:cNvPr id="25" name="Graphic 24" descr="School girl">
            <a:extLst>
              <a:ext uri="{FF2B5EF4-FFF2-40B4-BE49-F238E27FC236}">
                <a16:creationId xmlns:a16="http://schemas.microsoft.com/office/drawing/2014/main" id="{D503EAE8-F2DF-48E9-8D26-2C83CAF102E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24849" y="1713610"/>
            <a:ext cx="914400" cy="914400"/>
          </a:xfrm>
          <a:prstGeom prst="rect">
            <a:avLst/>
          </a:prstGeom>
        </p:spPr>
      </p:pic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7750D9EB-0248-4EF0-844C-AC1170711A58}"/>
              </a:ext>
            </a:extLst>
          </p:cNvPr>
          <p:cNvCxnSpPr/>
          <p:nvPr/>
        </p:nvCxnSpPr>
        <p:spPr>
          <a:xfrm>
            <a:off x="2349600" y="1713610"/>
            <a:ext cx="271200" cy="1583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9103A42-4CBD-4EE2-AC73-3F69063B7ACE}"/>
              </a:ext>
            </a:extLst>
          </p:cNvPr>
          <p:cNvCxnSpPr>
            <a:endCxn id="5" idx="2"/>
          </p:cNvCxnSpPr>
          <p:nvPr/>
        </p:nvCxnSpPr>
        <p:spPr>
          <a:xfrm>
            <a:off x="1466428" y="1959755"/>
            <a:ext cx="1154372" cy="3766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CDE91E48-4E3F-42FA-A521-13F1774BE933}"/>
              </a:ext>
            </a:extLst>
          </p:cNvPr>
          <p:cNvCxnSpPr>
            <a:cxnSpLocks/>
          </p:cNvCxnSpPr>
          <p:nvPr/>
        </p:nvCxnSpPr>
        <p:spPr>
          <a:xfrm flipV="1">
            <a:off x="1890619" y="2532412"/>
            <a:ext cx="730181" cy="3691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C477F269-0AAB-4F5D-BE8D-B0BE7E6947F3}"/>
              </a:ext>
            </a:extLst>
          </p:cNvPr>
          <p:cNvCxnSpPr/>
          <p:nvPr/>
        </p:nvCxnSpPr>
        <p:spPr>
          <a:xfrm flipV="1">
            <a:off x="2485200" y="2868000"/>
            <a:ext cx="341631" cy="6546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C245AE1-DDB5-45EC-BA63-BD33292B1713}"/>
              </a:ext>
            </a:extLst>
          </p:cNvPr>
          <p:cNvCxnSpPr/>
          <p:nvPr/>
        </p:nvCxnSpPr>
        <p:spPr>
          <a:xfrm>
            <a:off x="2495877" y="3609600"/>
            <a:ext cx="929707" cy="23580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DB2138EF-07C3-4E55-BA6F-69827BC13033}"/>
              </a:ext>
            </a:extLst>
          </p:cNvPr>
          <p:cNvCxnSpPr>
            <a:cxnSpLocks/>
          </p:cNvCxnSpPr>
          <p:nvPr/>
        </p:nvCxnSpPr>
        <p:spPr>
          <a:xfrm>
            <a:off x="1466428" y="2076679"/>
            <a:ext cx="2012375" cy="161056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15" name="Graphic 14" descr="Tablet">
            <a:extLst>
              <a:ext uri="{FF2B5EF4-FFF2-40B4-BE49-F238E27FC236}">
                <a16:creationId xmlns:a16="http://schemas.microsoft.com/office/drawing/2014/main" id="{55E2474B-4803-451C-A5F7-3483443114C9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1746954" y="2916300"/>
            <a:ext cx="914400" cy="914400"/>
          </a:xfrm>
          <a:prstGeom prst="rect">
            <a:avLst/>
          </a:prstGeom>
          <a:scene3d>
            <a:camera prst="isometricOffAxis1Left"/>
            <a:lightRig rig="threePt" dir="t"/>
          </a:scene3d>
        </p:spPr>
      </p:pic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150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276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000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302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5916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5836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5450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4C2E4EB4-A01E-4EA2-A8C2-1851AC958D0F}"/>
              </a:ext>
            </a:extLst>
          </p:cNvPr>
          <p:cNvSpPr/>
          <p:nvPr/>
        </p:nvSpPr>
        <p:spPr>
          <a:xfrm>
            <a:off x="4831195" y="777600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8" name="Speech Bubble: Rectangle 47">
            <a:extLst>
              <a:ext uri="{FF2B5EF4-FFF2-40B4-BE49-F238E27FC236}">
                <a16:creationId xmlns:a16="http://schemas.microsoft.com/office/drawing/2014/main" id="{9301ACDF-5A73-422E-9412-3AE7C3E737C2}"/>
              </a:ext>
            </a:extLst>
          </p:cNvPr>
          <p:cNvSpPr/>
          <p:nvPr/>
        </p:nvSpPr>
        <p:spPr>
          <a:xfrm>
            <a:off x="6868800" y="3952948"/>
            <a:ext cx="2203200" cy="902552"/>
          </a:xfrm>
          <a:prstGeom prst="wedgeRectCallout">
            <a:avLst>
              <a:gd name="adj1" fmla="val -93368"/>
              <a:gd name="adj2" fmla="val 9003"/>
            </a:avLst>
          </a:prstGeom>
          <a:solidFill>
            <a:srgbClr val="FFC000"/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Load on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 &amp; effect on Performance</a:t>
            </a:r>
          </a:p>
          <a:p>
            <a:pPr algn="ctr"/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Availability </a:t>
            </a:r>
            <a:r>
              <a:rPr lang="nl-NL" dirty="0" err="1">
                <a:solidFill>
                  <a:schemeClr val="tx2">
                    <a:lumMod val="50000"/>
                  </a:schemeClr>
                </a:solidFill>
              </a:rPr>
              <a:t>Core</a:t>
            </a:r>
            <a:r>
              <a:rPr lang="nl-NL" dirty="0">
                <a:solidFill>
                  <a:schemeClr val="tx2">
                    <a:lumMod val="50000"/>
                  </a:schemeClr>
                </a:solidFill>
              </a:rPr>
              <a:t> Systems</a:t>
            </a:r>
            <a:endParaRPr lang="en-NL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4098" name="Picture 2" descr="Image result for stop">
            <a:extLst>
              <a:ext uri="{FF2B5EF4-FFF2-40B4-BE49-F238E27FC236}">
                <a16:creationId xmlns:a16="http://schemas.microsoft.com/office/drawing/2014/main" id="{EF04E8BA-B609-45DD-BCAD-AA4927FCB1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988" y="597203"/>
            <a:ext cx="740604" cy="7406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0485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  <p:bldP spid="46" grpId="0" animBg="1"/>
      <p:bldP spid="47" grpId="0" animBg="1"/>
      <p:bldP spid="48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469A51BD-DEE0-4D6A-BBCC-E9206D3AA4FF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39" name="Cylinder 38">
            <a:extLst>
              <a:ext uri="{FF2B5EF4-FFF2-40B4-BE49-F238E27FC236}">
                <a16:creationId xmlns:a16="http://schemas.microsoft.com/office/drawing/2014/main" id="{C4A86EE4-BD89-411A-907F-5243A4029D84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686301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4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  <p:par>
                                <p:cTn id="13" presetID="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4" dur="2000" fill="hold"/>
                                        <p:tgtEl>
                                          <p:spTgt spid="46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5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5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70588" l="0"/>
                                      </p:by>
                                    </p:animClr>
                                    <p:set>
                                      <p:cBhvr>
                                        <p:cTn id="2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43" grpId="0" animBg="1"/>
      <p:bldP spid="46" grpId="0" animBg="1"/>
      <p:bldP spid="11" grpId="0" animBg="1"/>
      <p:bldP spid="39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Utility</a:t>
            </a:r>
            <a:r>
              <a:rPr lang="nl-NL" dirty="0"/>
              <a:t> Company </a:t>
            </a:r>
            <a:r>
              <a:rPr lang="nl-NL" dirty="0" err="1"/>
              <a:t>looking</a:t>
            </a:r>
            <a:r>
              <a:rPr lang="nl-NL" dirty="0"/>
              <a:t> for Performance, </a:t>
            </a:r>
            <a:r>
              <a:rPr lang="nl-NL" dirty="0" err="1"/>
              <a:t>Scalability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Availability in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core</a:t>
            </a:r>
            <a:r>
              <a:rPr lang="nl-NL" dirty="0"/>
              <a:t> data sets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9374612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F36439-49BA-4D67-83C5-6256D55C0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Consumers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65B050-78D1-41CB-A019-54607DE30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Cylinder 4">
            <a:extLst>
              <a:ext uri="{FF2B5EF4-FFF2-40B4-BE49-F238E27FC236}">
                <a16:creationId xmlns:a16="http://schemas.microsoft.com/office/drawing/2014/main" id="{25A5061C-AC66-49F3-8CF0-69CEB2FBC6E3}"/>
              </a:ext>
            </a:extLst>
          </p:cNvPr>
          <p:cNvSpPr/>
          <p:nvPr/>
        </p:nvSpPr>
        <p:spPr>
          <a:xfrm>
            <a:off x="116028" y="1267578"/>
            <a:ext cx="1951200" cy="11304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  <a:endParaRPr lang="en-NL" dirty="0"/>
          </a:p>
        </p:txBody>
      </p:sp>
      <p:sp>
        <p:nvSpPr>
          <p:cNvPr id="6" name="Cylinder 5">
            <a:extLst>
              <a:ext uri="{FF2B5EF4-FFF2-40B4-BE49-F238E27FC236}">
                <a16:creationId xmlns:a16="http://schemas.microsoft.com/office/drawing/2014/main" id="{432A37F5-D04F-4AA5-847C-6762D6BA6E18}"/>
              </a:ext>
            </a:extLst>
          </p:cNvPr>
          <p:cNvSpPr/>
          <p:nvPr/>
        </p:nvSpPr>
        <p:spPr>
          <a:xfrm>
            <a:off x="974031" y="2782278"/>
            <a:ext cx="1951200" cy="1130400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</a:t>
            </a:r>
            <a:endParaRPr lang="en-NL" dirty="0"/>
          </a:p>
        </p:txBody>
      </p:sp>
      <p:sp>
        <p:nvSpPr>
          <p:cNvPr id="40" name="Cube 39">
            <a:extLst>
              <a:ext uri="{FF2B5EF4-FFF2-40B4-BE49-F238E27FC236}">
                <a16:creationId xmlns:a16="http://schemas.microsoft.com/office/drawing/2014/main" id="{B329BC57-9122-491A-B264-9A8A6DC3D521}"/>
              </a:ext>
            </a:extLst>
          </p:cNvPr>
          <p:cNvSpPr/>
          <p:nvPr/>
        </p:nvSpPr>
        <p:spPr>
          <a:xfrm>
            <a:off x="7762843" y="1618625"/>
            <a:ext cx="1504800" cy="990267"/>
          </a:xfrm>
          <a:prstGeom prst="cube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Invoicing</a:t>
            </a:r>
            <a:endParaRPr lang="en-NL" dirty="0"/>
          </a:p>
        </p:txBody>
      </p:sp>
      <p:sp>
        <p:nvSpPr>
          <p:cNvPr id="41" name="Cube 40">
            <a:extLst>
              <a:ext uri="{FF2B5EF4-FFF2-40B4-BE49-F238E27FC236}">
                <a16:creationId xmlns:a16="http://schemas.microsoft.com/office/drawing/2014/main" id="{2A762639-A605-45F0-8145-749D2F46B1C4}"/>
              </a:ext>
            </a:extLst>
          </p:cNvPr>
          <p:cNvSpPr/>
          <p:nvPr/>
        </p:nvSpPr>
        <p:spPr>
          <a:xfrm>
            <a:off x="7888923" y="2783908"/>
            <a:ext cx="1504800" cy="990267"/>
          </a:xfrm>
          <a:prstGeom prst="cube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Billing</a:t>
            </a:r>
            <a:endParaRPr lang="en-NL" dirty="0"/>
          </a:p>
        </p:txBody>
      </p:sp>
      <p:sp>
        <p:nvSpPr>
          <p:cNvPr id="42" name="Cube 41">
            <a:extLst>
              <a:ext uri="{FF2B5EF4-FFF2-40B4-BE49-F238E27FC236}">
                <a16:creationId xmlns:a16="http://schemas.microsoft.com/office/drawing/2014/main" id="{E3067E03-8292-4E4E-892E-982A26AB7CFD}"/>
              </a:ext>
            </a:extLst>
          </p:cNvPr>
          <p:cNvSpPr/>
          <p:nvPr/>
        </p:nvSpPr>
        <p:spPr>
          <a:xfrm>
            <a:off x="6612047" y="641942"/>
            <a:ext cx="1504800" cy="990267"/>
          </a:xfrm>
          <a:prstGeom prst="cube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Marketing </a:t>
            </a:r>
            <a:r>
              <a:rPr lang="nl-NL" dirty="0" err="1"/>
              <a:t>Campaigns</a:t>
            </a:r>
            <a:endParaRPr lang="en-NL" dirty="0"/>
          </a:p>
        </p:txBody>
      </p:sp>
      <p:sp>
        <p:nvSpPr>
          <p:cNvPr id="43" name="Arrow: Left 42">
            <a:extLst>
              <a:ext uri="{FF2B5EF4-FFF2-40B4-BE49-F238E27FC236}">
                <a16:creationId xmlns:a16="http://schemas.microsoft.com/office/drawing/2014/main" id="{87C33C4D-2762-4D65-9F2B-F4C9378DE44A}"/>
              </a:ext>
            </a:extLst>
          </p:cNvPr>
          <p:cNvSpPr/>
          <p:nvPr/>
        </p:nvSpPr>
        <p:spPr>
          <a:xfrm rot="19630519">
            <a:off x="5914454" y="1390285"/>
            <a:ext cx="509906" cy="456679"/>
          </a:xfrm>
          <a:prstGeom prst="lef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4" name="Arrow: Left 43">
            <a:extLst>
              <a:ext uri="{FF2B5EF4-FFF2-40B4-BE49-F238E27FC236}">
                <a16:creationId xmlns:a16="http://schemas.microsoft.com/office/drawing/2014/main" id="{E6D990A3-5C43-4467-A487-6711602EAE46}"/>
              </a:ext>
            </a:extLst>
          </p:cNvPr>
          <p:cNvSpPr/>
          <p:nvPr/>
        </p:nvSpPr>
        <p:spPr>
          <a:xfrm rot="1121444">
            <a:off x="6528024" y="2744032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5" name="Arrow: Left 44">
            <a:extLst>
              <a:ext uri="{FF2B5EF4-FFF2-40B4-BE49-F238E27FC236}">
                <a16:creationId xmlns:a16="http://schemas.microsoft.com/office/drawing/2014/main" id="{71F9CE35-B270-48D0-8730-7FCAF5DDE46E}"/>
              </a:ext>
            </a:extLst>
          </p:cNvPr>
          <p:cNvSpPr/>
          <p:nvPr/>
        </p:nvSpPr>
        <p:spPr>
          <a:xfrm rot="20888313">
            <a:off x="6448996" y="3415460"/>
            <a:ext cx="1117029" cy="456679"/>
          </a:xfrm>
          <a:prstGeom prst="lef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Left 45">
            <a:extLst>
              <a:ext uri="{FF2B5EF4-FFF2-40B4-BE49-F238E27FC236}">
                <a16:creationId xmlns:a16="http://schemas.microsoft.com/office/drawing/2014/main" id="{578A4C31-73F4-4846-8F1B-10D88019532F}"/>
              </a:ext>
            </a:extLst>
          </p:cNvPr>
          <p:cNvSpPr/>
          <p:nvPr/>
        </p:nvSpPr>
        <p:spPr>
          <a:xfrm rot="21448226">
            <a:off x="6062623" y="1867779"/>
            <a:ext cx="1596129" cy="456679"/>
          </a:xfrm>
          <a:prstGeom prst="lef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F744C5BE-6EED-4F32-91EB-FD8936BA9BB7}"/>
              </a:ext>
            </a:extLst>
          </p:cNvPr>
          <p:cNvSpPr/>
          <p:nvPr/>
        </p:nvSpPr>
        <p:spPr>
          <a:xfrm>
            <a:off x="2489800" y="799578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762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EB7153D8-761D-4BBC-94BF-60E1435C6741}"/>
              </a:ext>
            </a:extLst>
          </p:cNvPr>
          <p:cNvSpPr/>
          <p:nvPr/>
        </p:nvSpPr>
        <p:spPr>
          <a:xfrm>
            <a:off x="5509219" y="864034"/>
            <a:ext cx="1152005" cy="3996000"/>
          </a:xfrm>
          <a:custGeom>
            <a:avLst/>
            <a:gdLst>
              <a:gd name="connsiteX0" fmla="*/ 388805 w 1152005"/>
              <a:gd name="connsiteY0" fmla="*/ 0 h 3996000"/>
              <a:gd name="connsiteX1" fmla="*/ 5 w 1152005"/>
              <a:gd name="connsiteY1" fmla="*/ 835200 h 3996000"/>
              <a:gd name="connsiteX2" fmla="*/ 396005 w 1152005"/>
              <a:gd name="connsiteY2" fmla="*/ 1425600 h 3996000"/>
              <a:gd name="connsiteX3" fmla="*/ 612005 w 1152005"/>
              <a:gd name="connsiteY3" fmla="*/ 2145600 h 3996000"/>
              <a:gd name="connsiteX4" fmla="*/ 1101605 w 1152005"/>
              <a:gd name="connsiteY4" fmla="*/ 2404800 h 3996000"/>
              <a:gd name="connsiteX5" fmla="*/ 856805 w 1152005"/>
              <a:gd name="connsiteY5" fmla="*/ 2952000 h 3996000"/>
              <a:gd name="connsiteX6" fmla="*/ 1152005 w 1152005"/>
              <a:gd name="connsiteY6" fmla="*/ 3996000 h 399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152005" h="3996000">
                <a:moveTo>
                  <a:pt x="388805" y="0"/>
                </a:moveTo>
                <a:cubicBezTo>
                  <a:pt x="193805" y="298800"/>
                  <a:pt x="-1195" y="597600"/>
                  <a:pt x="5" y="835200"/>
                </a:cubicBezTo>
                <a:cubicBezTo>
                  <a:pt x="1205" y="1072800"/>
                  <a:pt x="294005" y="1207200"/>
                  <a:pt x="396005" y="1425600"/>
                </a:cubicBezTo>
                <a:cubicBezTo>
                  <a:pt x="498005" y="1644000"/>
                  <a:pt x="494405" y="1982400"/>
                  <a:pt x="612005" y="2145600"/>
                </a:cubicBezTo>
                <a:cubicBezTo>
                  <a:pt x="729605" y="2308800"/>
                  <a:pt x="1060805" y="2270400"/>
                  <a:pt x="1101605" y="2404800"/>
                </a:cubicBezTo>
                <a:cubicBezTo>
                  <a:pt x="1142405" y="2539200"/>
                  <a:pt x="848405" y="2686800"/>
                  <a:pt x="856805" y="2952000"/>
                </a:cubicBezTo>
                <a:cubicBezTo>
                  <a:pt x="865205" y="3217200"/>
                  <a:pt x="1008605" y="3606600"/>
                  <a:pt x="1152005" y="3996000"/>
                </a:cubicBezTo>
              </a:path>
            </a:pathLst>
          </a:custGeom>
          <a:noFill/>
          <a:ln w="19050">
            <a:solidFill>
              <a:schemeClr val="accent3">
                <a:lumMod val="60000"/>
                <a:lumOff val="4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9" name="Picture 14" descr="Image result for elastic search">
            <a:extLst>
              <a:ext uri="{FF2B5EF4-FFF2-40B4-BE49-F238E27FC236}">
                <a16:creationId xmlns:a16="http://schemas.microsoft.com/office/drawing/2014/main" id="{04F941DD-FFD5-4F9D-8781-7880D8227B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506" y="4054098"/>
            <a:ext cx="957762" cy="3728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Cylinder 20">
            <a:extLst>
              <a:ext uri="{FF2B5EF4-FFF2-40B4-BE49-F238E27FC236}">
                <a16:creationId xmlns:a16="http://schemas.microsoft.com/office/drawing/2014/main" id="{D343D829-6652-4A5A-BD1B-2AD16B1CF340}"/>
              </a:ext>
            </a:extLst>
          </p:cNvPr>
          <p:cNvSpPr/>
          <p:nvPr/>
        </p:nvSpPr>
        <p:spPr>
          <a:xfrm>
            <a:off x="4464480" y="1855972"/>
            <a:ext cx="1098046" cy="6840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 Cache DB</a:t>
            </a:r>
            <a:endParaRPr lang="en-NL" dirty="0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8B71801B-5CD1-49EF-A71A-51CF62FD09E5}"/>
              </a:ext>
            </a:extLst>
          </p:cNvPr>
          <p:cNvSpPr/>
          <p:nvPr/>
        </p:nvSpPr>
        <p:spPr>
          <a:xfrm>
            <a:off x="4668529" y="3015138"/>
            <a:ext cx="1329632" cy="966926"/>
          </a:xfrm>
          <a:prstGeom prst="can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Meter Readings Cache DB</a:t>
            </a:r>
            <a:endParaRPr lang="en-NL" dirty="0"/>
          </a:p>
        </p:txBody>
      </p:sp>
      <p:pic>
        <p:nvPicPr>
          <p:cNvPr id="6146" name="Picture 2" descr="Image result for apache cassandra logo">
            <a:extLst>
              <a:ext uri="{FF2B5EF4-FFF2-40B4-BE49-F238E27FC236}">
                <a16:creationId xmlns:a16="http://schemas.microsoft.com/office/drawing/2014/main" id="{74783038-9A34-424B-8739-80AB8CB732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0694" y="4213558"/>
            <a:ext cx="957762" cy="641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be 2">
            <a:extLst>
              <a:ext uri="{FF2B5EF4-FFF2-40B4-BE49-F238E27FC236}">
                <a16:creationId xmlns:a16="http://schemas.microsoft.com/office/drawing/2014/main" id="{75A6A084-5A55-4B6F-BFF0-1F99DC5C97AA}"/>
              </a:ext>
            </a:extLst>
          </p:cNvPr>
          <p:cNvSpPr/>
          <p:nvPr/>
        </p:nvSpPr>
        <p:spPr>
          <a:xfrm>
            <a:off x="3263671" y="2232378"/>
            <a:ext cx="989032" cy="782760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20" name="Picture 2" descr="Image result for logo kafka">
            <a:extLst>
              <a:ext uri="{FF2B5EF4-FFF2-40B4-BE49-F238E27FC236}">
                <a16:creationId xmlns:a16="http://schemas.microsoft.com/office/drawing/2014/main" id="{A40760A4-A588-4B64-A9CC-71415F50A4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4634" y="2690628"/>
            <a:ext cx="612619" cy="32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F149BEE3-A8A3-4BF9-A689-CA3EDFF23A2D}"/>
              </a:ext>
            </a:extLst>
          </p:cNvPr>
          <p:cNvCxnSpPr>
            <a:stCxn id="3" idx="5"/>
            <a:endCxn id="21" idx="2"/>
          </p:cNvCxnSpPr>
          <p:nvPr/>
        </p:nvCxnSpPr>
        <p:spPr>
          <a:xfrm flipV="1">
            <a:off x="4252703" y="2197972"/>
            <a:ext cx="211777" cy="327941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DFC68285-26C5-4882-AF5E-01214EACF92D}"/>
              </a:ext>
            </a:extLst>
          </p:cNvPr>
          <p:cNvCxnSpPr>
            <a:stCxn id="3" idx="4"/>
            <a:endCxn id="22" idx="2"/>
          </p:cNvCxnSpPr>
          <p:nvPr/>
        </p:nvCxnSpPr>
        <p:spPr>
          <a:xfrm>
            <a:off x="4057013" y="2721603"/>
            <a:ext cx="611516" cy="77699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C84BBFB-61DC-4A11-B1C2-D0D582568C60}"/>
              </a:ext>
            </a:extLst>
          </p:cNvPr>
          <p:cNvSpPr/>
          <p:nvPr/>
        </p:nvSpPr>
        <p:spPr>
          <a:xfrm>
            <a:off x="2066400" y="1264647"/>
            <a:ext cx="1318327" cy="1046553"/>
          </a:xfrm>
          <a:custGeom>
            <a:avLst/>
            <a:gdLst>
              <a:gd name="connsiteX0" fmla="*/ 0 w 1318327"/>
              <a:gd name="connsiteY0" fmla="*/ 592953 h 1046553"/>
              <a:gd name="connsiteX1" fmla="*/ 561600 w 1318327"/>
              <a:gd name="connsiteY1" fmla="*/ 9753 h 1046553"/>
              <a:gd name="connsiteX2" fmla="*/ 1303200 w 1318327"/>
              <a:gd name="connsiteY2" fmla="*/ 261753 h 1046553"/>
              <a:gd name="connsiteX3" fmla="*/ 1080000 w 1318327"/>
              <a:gd name="connsiteY3" fmla="*/ 700953 h 1046553"/>
              <a:gd name="connsiteX4" fmla="*/ 1317600 w 1318327"/>
              <a:gd name="connsiteY4" fmla="*/ 1046553 h 104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18327" h="1046553">
                <a:moveTo>
                  <a:pt x="0" y="592953"/>
                </a:moveTo>
                <a:cubicBezTo>
                  <a:pt x="172200" y="328953"/>
                  <a:pt x="344400" y="64953"/>
                  <a:pt x="561600" y="9753"/>
                </a:cubicBezTo>
                <a:cubicBezTo>
                  <a:pt x="778800" y="-45447"/>
                  <a:pt x="1216800" y="146553"/>
                  <a:pt x="1303200" y="261753"/>
                </a:cubicBezTo>
                <a:cubicBezTo>
                  <a:pt x="1389600" y="376953"/>
                  <a:pt x="1077600" y="570153"/>
                  <a:pt x="1080000" y="700953"/>
                </a:cubicBezTo>
                <a:cubicBezTo>
                  <a:pt x="1082400" y="831753"/>
                  <a:pt x="1200000" y="939153"/>
                  <a:pt x="1317600" y="1046553"/>
                </a:cubicBezTo>
              </a:path>
            </a:pathLst>
          </a:cu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2BD0C42-206D-413B-BDEA-C4DCE92FA2BA}"/>
              </a:ext>
            </a:extLst>
          </p:cNvPr>
          <p:cNvSpPr/>
          <p:nvPr/>
        </p:nvSpPr>
        <p:spPr>
          <a:xfrm>
            <a:off x="2905530" y="2620800"/>
            <a:ext cx="377670" cy="928800"/>
          </a:xfrm>
          <a:custGeom>
            <a:avLst/>
            <a:gdLst>
              <a:gd name="connsiteX0" fmla="*/ 24870 w 377670"/>
              <a:gd name="connsiteY0" fmla="*/ 928800 h 928800"/>
              <a:gd name="connsiteX1" fmla="*/ 370470 w 377670"/>
              <a:gd name="connsiteY1" fmla="*/ 763200 h 928800"/>
              <a:gd name="connsiteX2" fmla="*/ 204870 w 377670"/>
              <a:gd name="connsiteY2" fmla="*/ 532800 h 928800"/>
              <a:gd name="connsiteX3" fmla="*/ 3270 w 377670"/>
              <a:gd name="connsiteY3" fmla="*/ 122400 h 928800"/>
              <a:gd name="connsiteX4" fmla="*/ 377670 w 377670"/>
              <a:gd name="connsiteY4" fmla="*/ 0 h 9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670" h="928800">
                <a:moveTo>
                  <a:pt x="24870" y="928800"/>
                </a:moveTo>
                <a:cubicBezTo>
                  <a:pt x="182670" y="879000"/>
                  <a:pt x="340470" y="829200"/>
                  <a:pt x="370470" y="763200"/>
                </a:cubicBezTo>
                <a:cubicBezTo>
                  <a:pt x="400470" y="697200"/>
                  <a:pt x="266070" y="639600"/>
                  <a:pt x="204870" y="532800"/>
                </a:cubicBezTo>
                <a:cubicBezTo>
                  <a:pt x="143670" y="426000"/>
                  <a:pt x="-25530" y="211200"/>
                  <a:pt x="3270" y="122400"/>
                </a:cubicBezTo>
                <a:cubicBezTo>
                  <a:pt x="32070" y="33600"/>
                  <a:pt x="204870" y="16800"/>
                  <a:pt x="377670" y="0"/>
                </a:cubicBezTo>
              </a:path>
            </a:pathLst>
          </a:cu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BD9B543A-3D6E-4CA4-80C3-96F84D33E94E}"/>
              </a:ext>
            </a:extLst>
          </p:cNvPr>
          <p:cNvSpPr/>
          <p:nvPr/>
        </p:nvSpPr>
        <p:spPr>
          <a:xfrm>
            <a:off x="2236123" y="1349478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2" name="Lightning Bolt 31">
            <a:extLst>
              <a:ext uri="{FF2B5EF4-FFF2-40B4-BE49-F238E27FC236}">
                <a16:creationId xmlns:a16="http://schemas.microsoft.com/office/drawing/2014/main" id="{92CDC882-2580-4822-880A-9B29EE305F07}"/>
              </a:ext>
            </a:extLst>
          </p:cNvPr>
          <p:cNvSpPr/>
          <p:nvPr/>
        </p:nvSpPr>
        <p:spPr>
          <a:xfrm>
            <a:off x="3093773" y="3314556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Lightning Bolt 32">
            <a:extLst>
              <a:ext uri="{FF2B5EF4-FFF2-40B4-BE49-F238E27FC236}">
                <a16:creationId xmlns:a16="http://schemas.microsoft.com/office/drawing/2014/main" id="{A0115555-51E4-4B63-9AD3-F5AC11A999DC}"/>
              </a:ext>
            </a:extLst>
          </p:cNvPr>
          <p:cNvSpPr/>
          <p:nvPr/>
        </p:nvSpPr>
        <p:spPr>
          <a:xfrm>
            <a:off x="4303068" y="3027813"/>
            <a:ext cx="149059" cy="277722"/>
          </a:xfrm>
          <a:prstGeom prst="lightningBol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5" name="Lightning Bolt 34">
            <a:extLst>
              <a:ext uri="{FF2B5EF4-FFF2-40B4-BE49-F238E27FC236}">
                <a16:creationId xmlns:a16="http://schemas.microsoft.com/office/drawing/2014/main" id="{AE88E309-4C1F-4838-AE33-B83AA1A2F5A6}"/>
              </a:ext>
            </a:extLst>
          </p:cNvPr>
          <p:cNvSpPr/>
          <p:nvPr/>
        </p:nvSpPr>
        <p:spPr>
          <a:xfrm>
            <a:off x="4274512" y="2300126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0BA8A14E-C665-670E-0281-B57C76A016E9}"/>
              </a:ext>
            </a:extLst>
          </p:cNvPr>
          <p:cNvSpPr/>
          <p:nvPr/>
        </p:nvSpPr>
        <p:spPr>
          <a:xfrm>
            <a:off x="5386259" y="144017"/>
            <a:ext cx="1098046" cy="684000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Lake</a:t>
            </a:r>
            <a:endParaRPr lang="en-NL" dirty="0"/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56905750-E19A-9B81-408A-02C07106FA27}"/>
              </a:ext>
            </a:extLst>
          </p:cNvPr>
          <p:cNvCxnSpPr>
            <a:stCxn id="3" idx="0"/>
            <a:endCxn id="7" idx="2"/>
          </p:cNvCxnSpPr>
          <p:nvPr/>
        </p:nvCxnSpPr>
        <p:spPr>
          <a:xfrm rot="5400000" flipH="1" flipV="1">
            <a:off x="3747965" y="594085"/>
            <a:ext cx="1746361" cy="1530227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2D91224C-286F-B281-CFC1-31A1041C8025}"/>
              </a:ext>
            </a:extLst>
          </p:cNvPr>
          <p:cNvSpPr/>
          <p:nvPr/>
        </p:nvSpPr>
        <p:spPr>
          <a:xfrm>
            <a:off x="3762866" y="969792"/>
            <a:ext cx="149059" cy="277722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58476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4" grpId="0" animBg="1"/>
      <p:bldP spid="15" grpId="0" animBg="1"/>
      <p:bldP spid="16" grpId="0" animBg="1"/>
      <p:bldP spid="32" grpId="0" animBg="1"/>
      <p:bldP spid="33" grpId="0" animBg="1"/>
      <p:bldP spid="35" grpId="0" animBg="1"/>
      <p:bldP spid="11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18400-63A0-4DD5-847D-B72C543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Practical </a:t>
            </a:r>
            <a:r>
              <a:rPr lang="nl-NL" dirty="0" err="1"/>
              <a:t>Challenges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B960BF-3866-43AC-8CD4-E244554F31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all</a:t>
            </a:r>
            <a:r>
              <a:rPr lang="nl-NL" dirty="0"/>
              <a:t> change events</a:t>
            </a:r>
            <a:br>
              <a:rPr lang="nl-NL" dirty="0"/>
            </a:br>
            <a:r>
              <a:rPr lang="nl-NL" dirty="0" err="1"/>
              <a:t>from</a:t>
            </a:r>
            <a:r>
              <a:rPr lang="nl-NL" dirty="0"/>
              <a:t> sources</a:t>
            </a:r>
          </a:p>
          <a:p>
            <a:r>
              <a:rPr lang="nl-NL" dirty="0"/>
              <a:t>Event schema </a:t>
            </a:r>
            <a:r>
              <a:rPr lang="nl-NL" dirty="0" err="1"/>
              <a:t>evolution</a:t>
            </a:r>
            <a:endParaRPr lang="nl-NL" dirty="0"/>
          </a:p>
          <a:p>
            <a:r>
              <a:rPr lang="nl-NL" dirty="0"/>
              <a:t>Lag in Cache Databases</a:t>
            </a:r>
          </a:p>
          <a:p>
            <a:pPr lvl="1"/>
            <a:r>
              <a:rPr lang="nl-NL" dirty="0"/>
              <a:t>“</a:t>
            </a:r>
            <a:r>
              <a:rPr lang="nl-NL" dirty="0" err="1"/>
              <a:t>eventual</a:t>
            </a:r>
            <a:r>
              <a:rPr lang="nl-NL" dirty="0"/>
              <a:t> </a:t>
            </a:r>
            <a:r>
              <a:rPr lang="nl-NL" dirty="0" err="1"/>
              <a:t>consistency</a:t>
            </a:r>
            <a:r>
              <a:rPr lang="nl-NL" dirty="0"/>
              <a:t>”</a:t>
            </a:r>
          </a:p>
          <a:p>
            <a:r>
              <a:rPr lang="nl-NL" dirty="0" err="1"/>
              <a:t>Differences</a:t>
            </a:r>
            <a:r>
              <a:rPr lang="nl-NL" dirty="0"/>
              <a:t> </a:t>
            </a:r>
            <a:r>
              <a:rPr lang="nl-NL" dirty="0" err="1"/>
              <a:t>between</a:t>
            </a:r>
            <a:r>
              <a:rPr lang="nl-NL" dirty="0"/>
              <a:t> sources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cache databases</a:t>
            </a:r>
          </a:p>
          <a:p>
            <a:r>
              <a:rPr lang="nl-NL" dirty="0" err="1"/>
              <a:t>Initial</a:t>
            </a:r>
            <a:r>
              <a:rPr lang="nl-NL" dirty="0"/>
              <a:t> </a:t>
            </a:r>
            <a:r>
              <a:rPr lang="nl-NL" dirty="0" err="1"/>
              <a:t>creation</a:t>
            </a:r>
            <a:r>
              <a:rPr lang="nl-NL" dirty="0"/>
              <a:t> of Cache Databases</a:t>
            </a:r>
          </a:p>
          <a:p>
            <a:r>
              <a:rPr lang="nl-NL" dirty="0"/>
              <a:t>General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Incidental</a:t>
            </a:r>
            <a:r>
              <a:rPr lang="nl-NL" dirty="0"/>
              <a:t> event storm</a:t>
            </a:r>
          </a:p>
          <a:p>
            <a:r>
              <a:rPr lang="nl-NL" dirty="0"/>
              <a:t>Business </a:t>
            </a:r>
            <a:r>
              <a:rPr lang="nl-NL" dirty="0" err="1"/>
              <a:t>and</a:t>
            </a:r>
            <a:r>
              <a:rPr lang="nl-NL" dirty="0"/>
              <a:t> Mission Critical availability</a:t>
            </a:r>
          </a:p>
          <a:p>
            <a:r>
              <a:rPr lang="nl-NL" dirty="0"/>
              <a:t>Data </a:t>
            </a:r>
            <a:r>
              <a:rPr lang="nl-NL" dirty="0" err="1"/>
              <a:t>Authorization</a:t>
            </a:r>
            <a:endParaRPr lang="nl-NL" dirty="0"/>
          </a:p>
          <a:p>
            <a:pPr lvl="1"/>
            <a:r>
              <a:rPr lang="nl-NL" dirty="0"/>
              <a:t>Logic </a:t>
            </a:r>
            <a:r>
              <a:rPr lang="nl-NL" dirty="0" err="1"/>
              <a:t>enforced</a:t>
            </a:r>
            <a:r>
              <a:rPr lang="nl-NL" dirty="0"/>
              <a:t> in source (</a:t>
            </a:r>
            <a:r>
              <a:rPr lang="nl-NL" dirty="0" err="1"/>
              <a:t>applications</a:t>
            </a:r>
            <a:r>
              <a:rPr lang="nl-NL" dirty="0"/>
              <a:t>)</a:t>
            </a:r>
          </a:p>
          <a:p>
            <a:r>
              <a:rPr lang="nl-NL" dirty="0"/>
              <a:t>GDPR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BA646D-5395-4A67-86BF-DB0C10E6FB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963C16B1-5023-4149-93B5-A172DFF19E39}"/>
              </a:ext>
            </a:extLst>
          </p:cNvPr>
          <p:cNvGrpSpPr/>
          <p:nvPr/>
        </p:nvGrpSpPr>
        <p:grpSpPr>
          <a:xfrm>
            <a:off x="3204000" y="750086"/>
            <a:ext cx="5749809" cy="2698714"/>
            <a:chOff x="116028" y="641942"/>
            <a:chExt cx="9277695" cy="4218092"/>
          </a:xfrm>
        </p:grpSpPr>
        <p:sp>
          <p:nvSpPr>
            <p:cNvPr id="5" name="Cylinder 4">
              <a:extLst>
                <a:ext uri="{FF2B5EF4-FFF2-40B4-BE49-F238E27FC236}">
                  <a16:creationId xmlns:a16="http://schemas.microsoft.com/office/drawing/2014/main" id="{BDAABF45-1F1D-4CC1-92EB-E75182DE652A}"/>
                </a:ext>
              </a:extLst>
            </p:cNvPr>
            <p:cNvSpPr/>
            <p:nvPr/>
          </p:nvSpPr>
          <p:spPr>
            <a:xfrm>
              <a:off x="116028" y="1267578"/>
              <a:ext cx="1951200" cy="11304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</a:t>
              </a:r>
              <a:endParaRPr lang="en-NL" sz="700" dirty="0"/>
            </a:p>
          </p:txBody>
        </p:sp>
        <p:sp>
          <p:nvSpPr>
            <p:cNvPr id="6" name="Cylinder 5">
              <a:extLst>
                <a:ext uri="{FF2B5EF4-FFF2-40B4-BE49-F238E27FC236}">
                  <a16:creationId xmlns:a16="http://schemas.microsoft.com/office/drawing/2014/main" id="{65A94650-09FE-42B6-98F7-37D65817A6E6}"/>
                </a:ext>
              </a:extLst>
            </p:cNvPr>
            <p:cNvSpPr/>
            <p:nvPr/>
          </p:nvSpPr>
          <p:spPr>
            <a:xfrm>
              <a:off x="974031" y="2782278"/>
              <a:ext cx="1951200" cy="1130400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</a:t>
              </a:r>
              <a:endParaRPr lang="en-NL" sz="700" dirty="0"/>
            </a:p>
          </p:txBody>
        </p:sp>
        <p:sp>
          <p:nvSpPr>
            <p:cNvPr id="7" name="Cube 6">
              <a:extLst>
                <a:ext uri="{FF2B5EF4-FFF2-40B4-BE49-F238E27FC236}">
                  <a16:creationId xmlns:a16="http://schemas.microsoft.com/office/drawing/2014/main" id="{596C87AA-7372-4DC5-9D45-77845601EBA2}"/>
                </a:ext>
              </a:extLst>
            </p:cNvPr>
            <p:cNvSpPr/>
            <p:nvPr/>
          </p:nvSpPr>
          <p:spPr>
            <a:xfrm>
              <a:off x="7762843" y="1618625"/>
              <a:ext cx="1504800" cy="990267"/>
            </a:xfrm>
            <a:prstGeom prst="cube">
              <a:avLst/>
            </a:prstGeom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Invoicing</a:t>
              </a:r>
              <a:endParaRPr lang="en-NL" sz="700" dirty="0"/>
            </a:p>
          </p:txBody>
        </p:sp>
        <p:sp>
          <p:nvSpPr>
            <p:cNvPr id="8" name="Cube 7">
              <a:extLst>
                <a:ext uri="{FF2B5EF4-FFF2-40B4-BE49-F238E27FC236}">
                  <a16:creationId xmlns:a16="http://schemas.microsoft.com/office/drawing/2014/main" id="{49967097-5A07-4768-86E9-85EC0FB9B691}"/>
                </a:ext>
              </a:extLst>
            </p:cNvPr>
            <p:cNvSpPr/>
            <p:nvPr/>
          </p:nvSpPr>
          <p:spPr>
            <a:xfrm>
              <a:off x="7888923" y="2783908"/>
              <a:ext cx="1504800" cy="990267"/>
            </a:xfrm>
            <a:prstGeom prst="cube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 err="1"/>
                <a:t>Billing</a:t>
              </a:r>
              <a:endParaRPr lang="en-NL" sz="700" dirty="0"/>
            </a:p>
          </p:txBody>
        </p:sp>
        <p:sp>
          <p:nvSpPr>
            <p:cNvPr id="9" name="Cube 8">
              <a:extLst>
                <a:ext uri="{FF2B5EF4-FFF2-40B4-BE49-F238E27FC236}">
                  <a16:creationId xmlns:a16="http://schemas.microsoft.com/office/drawing/2014/main" id="{C139DE5B-044F-473F-BDB8-DEE490CFF018}"/>
                </a:ext>
              </a:extLst>
            </p:cNvPr>
            <p:cNvSpPr/>
            <p:nvPr/>
          </p:nvSpPr>
          <p:spPr>
            <a:xfrm>
              <a:off x="6612047" y="641942"/>
              <a:ext cx="1504800" cy="990267"/>
            </a:xfrm>
            <a:prstGeom prst="cube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Marketing </a:t>
              </a:r>
              <a:r>
                <a:rPr lang="nl-NL" sz="700" dirty="0" err="1"/>
                <a:t>Campaigns</a:t>
              </a:r>
              <a:endParaRPr lang="en-NL" sz="700" dirty="0"/>
            </a:p>
          </p:txBody>
        </p:sp>
        <p:sp>
          <p:nvSpPr>
            <p:cNvPr id="10" name="Arrow: Left 9">
              <a:extLst>
                <a:ext uri="{FF2B5EF4-FFF2-40B4-BE49-F238E27FC236}">
                  <a16:creationId xmlns:a16="http://schemas.microsoft.com/office/drawing/2014/main" id="{313B7997-3AAD-44A0-A81D-7C07C66F06DA}"/>
                </a:ext>
              </a:extLst>
            </p:cNvPr>
            <p:cNvSpPr/>
            <p:nvPr/>
          </p:nvSpPr>
          <p:spPr>
            <a:xfrm rot="19630519">
              <a:off x="5914454" y="1390285"/>
              <a:ext cx="509906" cy="456679"/>
            </a:xfrm>
            <a:prstGeom prst="leftArrow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1" name="Arrow: Left 10">
              <a:extLst>
                <a:ext uri="{FF2B5EF4-FFF2-40B4-BE49-F238E27FC236}">
                  <a16:creationId xmlns:a16="http://schemas.microsoft.com/office/drawing/2014/main" id="{6CA7699F-7C3B-4368-AD04-8F1BBAC025BE}"/>
                </a:ext>
              </a:extLst>
            </p:cNvPr>
            <p:cNvSpPr/>
            <p:nvPr/>
          </p:nvSpPr>
          <p:spPr>
            <a:xfrm rot="1121444">
              <a:off x="6528024" y="2744032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2" name="Arrow: Left 11">
              <a:extLst>
                <a:ext uri="{FF2B5EF4-FFF2-40B4-BE49-F238E27FC236}">
                  <a16:creationId xmlns:a16="http://schemas.microsoft.com/office/drawing/2014/main" id="{4AAAA6E1-A675-4D67-AC1C-73F1EC410395}"/>
                </a:ext>
              </a:extLst>
            </p:cNvPr>
            <p:cNvSpPr/>
            <p:nvPr/>
          </p:nvSpPr>
          <p:spPr>
            <a:xfrm rot="20888313">
              <a:off x="6448996" y="3415460"/>
              <a:ext cx="1117029" cy="456679"/>
            </a:xfrm>
            <a:prstGeom prst="leftArrow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3" name="Arrow: Left 12">
              <a:extLst>
                <a:ext uri="{FF2B5EF4-FFF2-40B4-BE49-F238E27FC236}">
                  <a16:creationId xmlns:a16="http://schemas.microsoft.com/office/drawing/2014/main" id="{20CEC2A4-F46F-42F4-8876-EF3794307DE7}"/>
                </a:ext>
              </a:extLst>
            </p:cNvPr>
            <p:cNvSpPr/>
            <p:nvPr/>
          </p:nvSpPr>
          <p:spPr>
            <a:xfrm rot="21448226">
              <a:off x="6062623" y="1867779"/>
              <a:ext cx="1596129" cy="456679"/>
            </a:xfrm>
            <a:prstGeom prst="lef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BEBA6C6D-52E1-460C-A93E-22321FF1F407}"/>
                </a:ext>
              </a:extLst>
            </p:cNvPr>
            <p:cNvSpPr/>
            <p:nvPr/>
          </p:nvSpPr>
          <p:spPr>
            <a:xfrm>
              <a:off x="2489800" y="799578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7620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A69213FF-4A6D-4D1C-8FB5-201128B43950}"/>
                </a:ext>
              </a:extLst>
            </p:cNvPr>
            <p:cNvSpPr/>
            <p:nvPr/>
          </p:nvSpPr>
          <p:spPr>
            <a:xfrm>
              <a:off x="5509219" y="864034"/>
              <a:ext cx="1152005" cy="3996000"/>
            </a:xfrm>
            <a:custGeom>
              <a:avLst/>
              <a:gdLst>
                <a:gd name="connsiteX0" fmla="*/ 388805 w 1152005"/>
                <a:gd name="connsiteY0" fmla="*/ 0 h 3996000"/>
                <a:gd name="connsiteX1" fmla="*/ 5 w 1152005"/>
                <a:gd name="connsiteY1" fmla="*/ 835200 h 3996000"/>
                <a:gd name="connsiteX2" fmla="*/ 396005 w 1152005"/>
                <a:gd name="connsiteY2" fmla="*/ 1425600 h 3996000"/>
                <a:gd name="connsiteX3" fmla="*/ 612005 w 1152005"/>
                <a:gd name="connsiteY3" fmla="*/ 2145600 h 3996000"/>
                <a:gd name="connsiteX4" fmla="*/ 1101605 w 1152005"/>
                <a:gd name="connsiteY4" fmla="*/ 2404800 h 3996000"/>
                <a:gd name="connsiteX5" fmla="*/ 856805 w 1152005"/>
                <a:gd name="connsiteY5" fmla="*/ 2952000 h 3996000"/>
                <a:gd name="connsiteX6" fmla="*/ 1152005 w 1152005"/>
                <a:gd name="connsiteY6" fmla="*/ 3996000 h 3996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52005" h="3996000">
                  <a:moveTo>
                    <a:pt x="388805" y="0"/>
                  </a:moveTo>
                  <a:cubicBezTo>
                    <a:pt x="193805" y="298800"/>
                    <a:pt x="-1195" y="597600"/>
                    <a:pt x="5" y="835200"/>
                  </a:cubicBezTo>
                  <a:cubicBezTo>
                    <a:pt x="1205" y="1072800"/>
                    <a:pt x="294005" y="1207200"/>
                    <a:pt x="396005" y="1425600"/>
                  </a:cubicBezTo>
                  <a:cubicBezTo>
                    <a:pt x="498005" y="1644000"/>
                    <a:pt x="494405" y="1982400"/>
                    <a:pt x="612005" y="2145600"/>
                  </a:cubicBezTo>
                  <a:cubicBezTo>
                    <a:pt x="729605" y="2308800"/>
                    <a:pt x="1060805" y="2270400"/>
                    <a:pt x="1101605" y="2404800"/>
                  </a:cubicBezTo>
                  <a:cubicBezTo>
                    <a:pt x="1142405" y="2539200"/>
                    <a:pt x="848405" y="2686800"/>
                    <a:pt x="856805" y="2952000"/>
                  </a:cubicBezTo>
                  <a:cubicBezTo>
                    <a:pt x="865205" y="3217200"/>
                    <a:pt x="1008605" y="3606600"/>
                    <a:pt x="1152005" y="3996000"/>
                  </a:cubicBezTo>
                </a:path>
              </a:pathLst>
            </a:custGeom>
            <a:noFill/>
            <a:ln w="19050">
              <a:solidFill>
                <a:schemeClr val="accent3">
                  <a:lumMod val="60000"/>
                  <a:lumOff val="4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16" name="Picture 14" descr="Image result for elastic search">
              <a:extLst>
                <a:ext uri="{FF2B5EF4-FFF2-40B4-BE49-F238E27FC236}">
                  <a16:creationId xmlns:a16="http://schemas.microsoft.com/office/drawing/2014/main" id="{4B94570D-3A91-4A1A-89A4-1B5CEEF830F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55506" y="4054098"/>
              <a:ext cx="957762" cy="372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7" name="Cylinder 16">
              <a:extLst>
                <a:ext uri="{FF2B5EF4-FFF2-40B4-BE49-F238E27FC236}">
                  <a16:creationId xmlns:a16="http://schemas.microsoft.com/office/drawing/2014/main" id="{257B3114-906B-4F86-A1E5-739BB5DDA254}"/>
                </a:ext>
              </a:extLst>
            </p:cNvPr>
            <p:cNvSpPr/>
            <p:nvPr/>
          </p:nvSpPr>
          <p:spPr>
            <a:xfrm>
              <a:off x="4464480" y="1855972"/>
              <a:ext cx="1098046" cy="684000"/>
            </a:xfrm>
            <a:prstGeom prst="ca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CRM Cache DB</a:t>
              </a:r>
              <a:endParaRPr lang="en-NL" sz="700" dirty="0"/>
            </a:p>
          </p:txBody>
        </p:sp>
        <p:sp>
          <p:nvSpPr>
            <p:cNvPr id="18" name="Cylinder 17">
              <a:extLst>
                <a:ext uri="{FF2B5EF4-FFF2-40B4-BE49-F238E27FC236}">
                  <a16:creationId xmlns:a16="http://schemas.microsoft.com/office/drawing/2014/main" id="{1116BDB6-29DB-4369-8864-733F0BC53980}"/>
                </a:ext>
              </a:extLst>
            </p:cNvPr>
            <p:cNvSpPr/>
            <p:nvPr/>
          </p:nvSpPr>
          <p:spPr>
            <a:xfrm>
              <a:off x="4668529" y="3015138"/>
              <a:ext cx="1329632" cy="966926"/>
            </a:xfrm>
            <a:prstGeom prst="can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700" dirty="0"/>
                <a:t>Meter Readings Cache DB</a:t>
              </a:r>
              <a:endParaRPr lang="en-NL" sz="700" dirty="0"/>
            </a:p>
          </p:txBody>
        </p:sp>
        <p:pic>
          <p:nvPicPr>
            <p:cNvPr id="19" name="Picture 2" descr="Image result for apache cassandra logo">
              <a:extLst>
                <a:ext uri="{FF2B5EF4-FFF2-40B4-BE49-F238E27FC236}">
                  <a16:creationId xmlns:a16="http://schemas.microsoft.com/office/drawing/2014/main" id="{BF1D416B-F695-46AA-A9AE-80D93FDA6E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30694" y="4213558"/>
              <a:ext cx="957762" cy="641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Cube 19">
              <a:extLst>
                <a:ext uri="{FF2B5EF4-FFF2-40B4-BE49-F238E27FC236}">
                  <a16:creationId xmlns:a16="http://schemas.microsoft.com/office/drawing/2014/main" id="{8A4EA461-7FAB-453C-B82A-64CA52DB9CD1}"/>
                </a:ext>
              </a:extLst>
            </p:cNvPr>
            <p:cNvSpPr/>
            <p:nvPr/>
          </p:nvSpPr>
          <p:spPr>
            <a:xfrm>
              <a:off x="3263671" y="2232378"/>
              <a:ext cx="989032" cy="782760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pic>
          <p:nvPicPr>
            <p:cNvPr id="21" name="Picture 2" descr="Image result for logo kafka">
              <a:extLst>
                <a:ext uri="{FF2B5EF4-FFF2-40B4-BE49-F238E27FC236}">
                  <a16:creationId xmlns:a16="http://schemas.microsoft.com/office/drawing/2014/main" id="{F40ADFB7-C80E-49B8-B084-1CE15E727D8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44634" y="2690628"/>
              <a:ext cx="612619" cy="3220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2" name="Connector: Elbow 21">
              <a:extLst>
                <a:ext uri="{FF2B5EF4-FFF2-40B4-BE49-F238E27FC236}">
                  <a16:creationId xmlns:a16="http://schemas.microsoft.com/office/drawing/2014/main" id="{CDEF0EE8-1C76-4BA5-ACFD-5BA989519AD3}"/>
                </a:ext>
              </a:extLst>
            </p:cNvPr>
            <p:cNvCxnSpPr>
              <a:stCxn id="20" idx="5"/>
              <a:endCxn id="17" idx="2"/>
            </p:cNvCxnSpPr>
            <p:nvPr/>
          </p:nvCxnSpPr>
          <p:spPr>
            <a:xfrm flipV="1">
              <a:off x="4252703" y="2197972"/>
              <a:ext cx="211777" cy="327941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82C0795E-02BB-49E5-8845-6177AF60C26F}"/>
                </a:ext>
              </a:extLst>
            </p:cNvPr>
            <p:cNvCxnSpPr>
              <a:stCxn id="20" idx="4"/>
              <a:endCxn id="18" idx="2"/>
            </p:cNvCxnSpPr>
            <p:nvPr/>
          </p:nvCxnSpPr>
          <p:spPr>
            <a:xfrm>
              <a:off x="4057013" y="2721603"/>
              <a:ext cx="611516" cy="776998"/>
            </a:xfrm>
            <a:prstGeom prst="bentConnector3">
              <a:avLst/>
            </a:prstGeom>
            <a:ln>
              <a:tailEnd type="triangle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D5D602C-8F95-4F4D-A255-4C8A998F73BF}"/>
                </a:ext>
              </a:extLst>
            </p:cNvPr>
            <p:cNvSpPr/>
            <p:nvPr/>
          </p:nvSpPr>
          <p:spPr>
            <a:xfrm>
              <a:off x="2066400" y="1264647"/>
              <a:ext cx="1318327" cy="1046553"/>
            </a:xfrm>
            <a:custGeom>
              <a:avLst/>
              <a:gdLst>
                <a:gd name="connsiteX0" fmla="*/ 0 w 1318327"/>
                <a:gd name="connsiteY0" fmla="*/ 592953 h 1046553"/>
                <a:gd name="connsiteX1" fmla="*/ 561600 w 1318327"/>
                <a:gd name="connsiteY1" fmla="*/ 9753 h 1046553"/>
                <a:gd name="connsiteX2" fmla="*/ 1303200 w 1318327"/>
                <a:gd name="connsiteY2" fmla="*/ 261753 h 1046553"/>
                <a:gd name="connsiteX3" fmla="*/ 1080000 w 1318327"/>
                <a:gd name="connsiteY3" fmla="*/ 700953 h 1046553"/>
                <a:gd name="connsiteX4" fmla="*/ 1317600 w 1318327"/>
                <a:gd name="connsiteY4" fmla="*/ 1046553 h 104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8327" h="1046553">
                  <a:moveTo>
                    <a:pt x="0" y="592953"/>
                  </a:moveTo>
                  <a:cubicBezTo>
                    <a:pt x="172200" y="328953"/>
                    <a:pt x="344400" y="64953"/>
                    <a:pt x="561600" y="9753"/>
                  </a:cubicBezTo>
                  <a:cubicBezTo>
                    <a:pt x="778800" y="-45447"/>
                    <a:pt x="1216800" y="146553"/>
                    <a:pt x="1303200" y="261753"/>
                  </a:cubicBezTo>
                  <a:cubicBezTo>
                    <a:pt x="1389600" y="376953"/>
                    <a:pt x="1077600" y="570153"/>
                    <a:pt x="1080000" y="700953"/>
                  </a:cubicBezTo>
                  <a:cubicBezTo>
                    <a:pt x="1082400" y="831753"/>
                    <a:pt x="1200000" y="939153"/>
                    <a:pt x="1317600" y="1046553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12B4641E-1687-4343-B087-4B510C106E00}"/>
                </a:ext>
              </a:extLst>
            </p:cNvPr>
            <p:cNvSpPr/>
            <p:nvPr/>
          </p:nvSpPr>
          <p:spPr>
            <a:xfrm>
              <a:off x="2905530" y="2620800"/>
              <a:ext cx="377670" cy="928800"/>
            </a:xfrm>
            <a:custGeom>
              <a:avLst/>
              <a:gdLst>
                <a:gd name="connsiteX0" fmla="*/ 24870 w 377670"/>
                <a:gd name="connsiteY0" fmla="*/ 928800 h 928800"/>
                <a:gd name="connsiteX1" fmla="*/ 370470 w 377670"/>
                <a:gd name="connsiteY1" fmla="*/ 763200 h 928800"/>
                <a:gd name="connsiteX2" fmla="*/ 204870 w 377670"/>
                <a:gd name="connsiteY2" fmla="*/ 532800 h 928800"/>
                <a:gd name="connsiteX3" fmla="*/ 3270 w 377670"/>
                <a:gd name="connsiteY3" fmla="*/ 122400 h 928800"/>
                <a:gd name="connsiteX4" fmla="*/ 377670 w 377670"/>
                <a:gd name="connsiteY4" fmla="*/ 0 h 928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7670" h="928800">
                  <a:moveTo>
                    <a:pt x="24870" y="928800"/>
                  </a:moveTo>
                  <a:cubicBezTo>
                    <a:pt x="182670" y="879000"/>
                    <a:pt x="340470" y="829200"/>
                    <a:pt x="370470" y="763200"/>
                  </a:cubicBezTo>
                  <a:cubicBezTo>
                    <a:pt x="400470" y="697200"/>
                    <a:pt x="266070" y="639600"/>
                    <a:pt x="204870" y="532800"/>
                  </a:cubicBezTo>
                  <a:cubicBezTo>
                    <a:pt x="143670" y="426000"/>
                    <a:pt x="-25530" y="211200"/>
                    <a:pt x="3270" y="122400"/>
                  </a:cubicBezTo>
                  <a:cubicBezTo>
                    <a:pt x="32070" y="33600"/>
                    <a:pt x="204870" y="16800"/>
                    <a:pt x="377670" y="0"/>
                  </a:cubicBezTo>
                </a:path>
              </a:pathLst>
            </a:custGeom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6" name="Lightning Bolt 25">
              <a:extLst>
                <a:ext uri="{FF2B5EF4-FFF2-40B4-BE49-F238E27FC236}">
                  <a16:creationId xmlns:a16="http://schemas.microsoft.com/office/drawing/2014/main" id="{ED70D98A-539B-4E99-B9C7-4B9EED5540A8}"/>
                </a:ext>
              </a:extLst>
            </p:cNvPr>
            <p:cNvSpPr/>
            <p:nvPr/>
          </p:nvSpPr>
          <p:spPr>
            <a:xfrm>
              <a:off x="2236123" y="1349478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7" name="Lightning Bolt 26">
              <a:extLst>
                <a:ext uri="{FF2B5EF4-FFF2-40B4-BE49-F238E27FC236}">
                  <a16:creationId xmlns:a16="http://schemas.microsoft.com/office/drawing/2014/main" id="{05CD74F5-FE40-429E-8F19-9D21D6EDBAAE}"/>
                </a:ext>
              </a:extLst>
            </p:cNvPr>
            <p:cNvSpPr/>
            <p:nvPr/>
          </p:nvSpPr>
          <p:spPr>
            <a:xfrm>
              <a:off x="3093773" y="3314556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8" name="Lightning Bolt 27">
              <a:extLst>
                <a:ext uri="{FF2B5EF4-FFF2-40B4-BE49-F238E27FC236}">
                  <a16:creationId xmlns:a16="http://schemas.microsoft.com/office/drawing/2014/main" id="{1019BF0A-8EBC-4FD3-9D79-6FB92C179979}"/>
                </a:ext>
              </a:extLst>
            </p:cNvPr>
            <p:cNvSpPr/>
            <p:nvPr/>
          </p:nvSpPr>
          <p:spPr>
            <a:xfrm>
              <a:off x="4303068" y="3027813"/>
              <a:ext cx="149059" cy="277722"/>
            </a:xfrm>
            <a:prstGeom prst="lightningBol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  <p:sp>
          <p:nvSpPr>
            <p:cNvPr id="29" name="Lightning Bolt 28">
              <a:extLst>
                <a:ext uri="{FF2B5EF4-FFF2-40B4-BE49-F238E27FC236}">
                  <a16:creationId xmlns:a16="http://schemas.microsoft.com/office/drawing/2014/main" id="{E391B0E0-D6DE-4807-9737-FFC8D739E765}"/>
                </a:ext>
              </a:extLst>
            </p:cNvPr>
            <p:cNvSpPr/>
            <p:nvPr/>
          </p:nvSpPr>
          <p:spPr>
            <a:xfrm>
              <a:off x="4274512" y="2300126"/>
              <a:ext cx="149059" cy="27772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700"/>
            </a:p>
          </p:txBody>
        </p:sp>
      </p:grpSp>
    </p:spTree>
    <p:extLst>
      <p:ext uri="{BB962C8B-B14F-4D97-AF65-F5344CB8AC3E}">
        <p14:creationId xmlns:p14="http://schemas.microsoft.com/office/powerpoint/2010/main" val="274470340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EB3CF8-D44F-ABA6-A0EF-2BF4BF4AEB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Bank – Fraud detection in ATM transactions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86D5A-9A9A-DAF2-401F-99FE1DE28C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Every ATM transaction request</a:t>
            </a:r>
          </a:p>
          <a:p>
            <a:pPr lvl="1"/>
            <a:r>
              <a:rPr lang="en-US" dirty="0"/>
              <a:t>is handled synchronously – check account, create transaction, …</a:t>
            </a:r>
          </a:p>
          <a:p>
            <a:pPr lvl="1"/>
            <a:r>
              <a:rPr lang="en-US" dirty="0"/>
              <a:t>is published to be evaluated for potential fraud</a:t>
            </a:r>
          </a:p>
          <a:p>
            <a:pPr lvl="2"/>
            <a:r>
              <a:rPr lang="en-US" dirty="0"/>
              <a:t>to a Kafka Topic</a:t>
            </a:r>
          </a:p>
          <a:p>
            <a:pPr lvl="2"/>
            <a:r>
              <a:rPr lang="en-US" dirty="0"/>
              <a:t>fraud detection has 800 </a:t>
            </a:r>
            <a:r>
              <a:rPr lang="en-US" dirty="0" err="1"/>
              <a:t>ms</a:t>
            </a:r>
            <a:r>
              <a:rPr lang="en-US" dirty="0"/>
              <a:t> to put a stop to the transaction</a:t>
            </a:r>
          </a:p>
          <a:p>
            <a:pPr lvl="3"/>
            <a:r>
              <a:rPr lang="en-US" dirty="0"/>
              <a:t>fraud detectors run in a consumer group working in parallel to analyze transactions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D8BECC-A571-26D3-6E68-1713E6E51F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6891677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b="1" dirty="0"/>
              <a:t>Connected Cars, Manufacturing</a:t>
            </a:r>
            <a:r>
              <a:rPr lang="en-US" dirty="0"/>
              <a:t>, Mobility, Gaming, Betting</a:t>
            </a:r>
          </a:p>
          <a:p>
            <a:r>
              <a:rPr lang="en-US" dirty="0"/>
              <a:t>Tesla: </a:t>
            </a:r>
            <a:r>
              <a:rPr lang="en-US" i="1" dirty="0"/>
              <a:t>Processing and analyzing the data from their vehicles, smart grids, and factories and integrating with the rest of the IT backend services in real-time is a crucial piece of Tesla’s success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F6DF19D-A3BD-4148-BD1C-285855965B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270" y="2006272"/>
            <a:ext cx="4309552" cy="2472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6396E34-2FBA-4BD7-AE8A-27DBB596A44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34" t="4546"/>
          <a:stretch/>
        </p:blipFill>
        <p:spPr bwMode="auto">
          <a:xfrm>
            <a:off x="6115042" y="2369820"/>
            <a:ext cx="2753686" cy="2185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262286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Mobility, </a:t>
            </a:r>
            <a:r>
              <a:rPr lang="en-US" b="1" dirty="0"/>
              <a:t>Gaming</a:t>
            </a:r>
            <a:r>
              <a:rPr lang="en-US" dirty="0"/>
              <a:t>, Betting</a:t>
            </a:r>
          </a:p>
          <a:p>
            <a:r>
              <a:rPr lang="en-US" dirty="0"/>
              <a:t>Regulatory compliance and zero data loss are crucial.</a:t>
            </a:r>
          </a:p>
          <a:p>
            <a:pPr lvl="1"/>
            <a:r>
              <a:rPr lang="en-US" i="1" dirty="0"/>
              <a:t>transactionally safe data replication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1E040035-06EB-4723-AE30-49FE18D5E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992" y="1847135"/>
            <a:ext cx="4235028" cy="2382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046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60C9A-DAA0-4680-A46B-3A11267DE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Assumed 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3CA45-2620-4964-A52B-9B2BFF29D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GitHub account</a:t>
            </a:r>
          </a:p>
          <a:p>
            <a:r>
              <a:rPr lang="en-US" dirty="0"/>
              <a:t>Knowledge of</a:t>
            </a:r>
          </a:p>
          <a:p>
            <a:pPr lvl="1"/>
            <a:r>
              <a:rPr lang="en-US" dirty="0"/>
              <a:t>HTTP, REST, JSON</a:t>
            </a:r>
          </a:p>
          <a:p>
            <a:pPr lvl="1"/>
            <a:r>
              <a:rPr lang="en-US" dirty="0"/>
              <a:t>JavaScript/Node, Python, Java or C# </a:t>
            </a:r>
          </a:p>
          <a:p>
            <a:pPr lvl="1"/>
            <a:r>
              <a:rPr lang="en-US" dirty="0"/>
              <a:t>VS Code (or another IDE)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Containers and Docker (Compose)</a:t>
            </a:r>
          </a:p>
          <a:p>
            <a:pPr lvl="1"/>
            <a:r>
              <a:rPr lang="en-US" dirty="0"/>
              <a:t>Cloud fundamentals</a:t>
            </a:r>
          </a:p>
          <a:p>
            <a:pPr lvl="1"/>
            <a:r>
              <a:rPr lang="en-US" dirty="0"/>
              <a:t>Microservices concepts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DDF152-679C-4B29-9CDF-488B4D9FE9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3218905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142B5-ABB2-444A-A5E9-3A924807F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Kafka Use Cases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19602A-E0D9-4A3A-B89C-17D4022BD5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28566"/>
            <a:ext cx="6623999" cy="3780000"/>
          </a:xfrm>
        </p:spPr>
        <p:txBody>
          <a:bodyPr/>
          <a:lstStyle/>
          <a:p>
            <a:r>
              <a:rPr lang="en-US" dirty="0"/>
              <a:t>Connected Cars, Manufacturing, </a:t>
            </a:r>
            <a:r>
              <a:rPr lang="en-US" b="1" dirty="0"/>
              <a:t>Mobility</a:t>
            </a:r>
            <a:r>
              <a:rPr lang="en-US" dirty="0"/>
              <a:t>, Gaming, Betting</a:t>
            </a:r>
          </a:p>
          <a:p>
            <a:r>
              <a:rPr lang="en-US" dirty="0"/>
              <a:t>Royal Caribbean: </a:t>
            </a:r>
            <a:r>
              <a:rPr lang="en-US" i="1" dirty="0"/>
              <a:t>Each cruise ship has a Kafka cluster running locally for use cases such as payment processing, loyalty information, customer recommendations, etc. Sync with shore when entering a port.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A762D1-E8A3-4182-A48A-08F9493508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EDC01D-A8A8-4BC8-84F1-A94E1E4A4B00}"/>
              </a:ext>
            </a:extLst>
          </p:cNvPr>
          <p:cNvSpPr txBox="1"/>
          <p:nvPr/>
        </p:nvSpPr>
        <p:spPr>
          <a:xfrm>
            <a:off x="35559" y="4770861"/>
            <a:ext cx="4932441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https://kai-waehner.medium.com/when-not-to-use-apache-kafka-a35345226a9f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E1D718F6-BAE5-4FAC-9A9D-ABD69333E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0" y="2104330"/>
            <a:ext cx="4233003" cy="238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50783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Enabling the Real-Time Enterprise with Data Streaming | Transforming ...">
            <a:extLst>
              <a:ext uri="{FF2B5EF4-FFF2-40B4-BE49-F238E27FC236}">
                <a16:creationId xmlns:a16="http://schemas.microsoft.com/office/drawing/2014/main" id="{6B96D6DD-3650-C994-6780-46E227061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913"/>
            <a:ext cx="9144000" cy="3748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111" y="1224000"/>
            <a:ext cx="6623999" cy="3780000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solidFill>
                  <a:schemeClr val="accent3">
                    <a:lumMod val="40000"/>
                    <a:lumOff val="60000"/>
                  </a:schemeClr>
                </a:solidFill>
              </a:rPr>
              <a:t>Continuously Analyzing and Processing Data without storing it</a:t>
            </a:r>
          </a:p>
          <a:p>
            <a:pPr marL="0" indent="0">
              <a:buNone/>
            </a:pPr>
            <a:endParaRPr lang="en-US" b="1" dirty="0">
              <a:solidFill>
                <a:schemeClr val="accent3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109424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8425" b="63555"/>
          <a:stretch/>
        </p:blipFill>
        <p:spPr bwMode="auto">
          <a:xfrm>
            <a:off x="605205" y="705975"/>
            <a:ext cx="2946888" cy="1553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217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D6971C-FFB5-EA4B-4AC0-1DE566E0C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Streaming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06828A-0347-7F8B-D095-4A911BBD6E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59BEF-2DFE-3DFF-FA0F-129A9B3209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0460C8-33F9-F429-BA59-A181B3E6C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204" y="705975"/>
            <a:ext cx="7088065" cy="42629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2914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Quick Demo – Apache </a:t>
            </a:r>
            <a:r>
              <a:rPr lang="nl-NL" dirty="0" err="1"/>
              <a:t>Kafka</a:t>
            </a:r>
            <a:r>
              <a:rPr lang="nl-NL" dirty="0"/>
              <a:t> in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Show </a:t>
            </a:r>
            <a:r>
              <a:rPr lang="nl-NL" dirty="0" err="1"/>
              <a:t>interaction</a:t>
            </a:r>
            <a:r>
              <a:rPr lang="nl-NL" dirty="0"/>
              <a:t> at </a:t>
            </a:r>
            <a:r>
              <a:rPr lang="nl-NL" dirty="0" err="1"/>
              <a:t>the</a:t>
            </a:r>
            <a:r>
              <a:rPr lang="nl-NL" dirty="0"/>
              <a:t> most basic level</a:t>
            </a:r>
          </a:p>
          <a:p>
            <a:pPr lvl="1"/>
            <a:r>
              <a:rPr lang="nl-NL" dirty="0"/>
              <a:t>Broker</a:t>
            </a:r>
          </a:p>
          <a:p>
            <a:pPr lvl="1"/>
            <a:r>
              <a:rPr lang="nl-NL" dirty="0"/>
              <a:t>Topic</a:t>
            </a:r>
          </a:p>
          <a:p>
            <a:pPr lvl="2"/>
            <a:r>
              <a:rPr lang="nl-NL" dirty="0"/>
              <a:t>single </a:t>
            </a:r>
            <a:r>
              <a:rPr lang="nl-NL" dirty="0" err="1"/>
              <a:t>partition</a:t>
            </a:r>
            <a:endParaRPr lang="nl-NL" dirty="0"/>
          </a:p>
          <a:p>
            <a:pPr lvl="1"/>
            <a:r>
              <a:rPr lang="nl-NL" dirty="0"/>
              <a:t>Produce Message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Message</a:t>
            </a:r>
          </a:p>
          <a:p>
            <a:pPr lvl="1"/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multiple </a:t>
            </a:r>
            <a:r>
              <a:rPr lang="nl-NL" dirty="0" err="1"/>
              <a:t>partitions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 Consumer Group</a:t>
            </a:r>
          </a:p>
          <a:p>
            <a:r>
              <a:rPr lang="nl-NL" dirty="0"/>
              <a:t>Show AK HQ Web UI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85710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20A11DA-20FF-1D56-EC03-9B3AFAD7E5F4}"/>
              </a:ext>
            </a:extLst>
          </p:cNvPr>
          <p:cNvSpPr/>
          <p:nvPr/>
        </p:nvSpPr>
        <p:spPr>
          <a:xfrm>
            <a:off x="5570162" y="935999"/>
            <a:ext cx="3413294" cy="367728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284EA6-4B33-4973-89A1-22B35BB2F3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Handson</a:t>
            </a:r>
            <a:r>
              <a:rPr lang="nl-NL" dirty="0"/>
              <a:t> – </a:t>
            </a:r>
            <a:r>
              <a:rPr lang="nl-NL" dirty="0" err="1"/>
              <a:t>Trying</a:t>
            </a:r>
            <a:r>
              <a:rPr lang="nl-NL" dirty="0"/>
              <a:t> </a:t>
            </a:r>
            <a:r>
              <a:rPr lang="nl-NL" i="1" dirty="0" err="1"/>
              <a:t>your</a:t>
            </a:r>
            <a:r>
              <a:rPr lang="nl-NL" dirty="0"/>
              <a:t> hand at Apache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FE3C80-8558-4784-B9BF-3CD01ABC50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Using </a:t>
            </a:r>
            <a:r>
              <a:rPr lang="nl-NL" dirty="0" err="1"/>
              <a:t>Kafka</a:t>
            </a:r>
            <a:r>
              <a:rPr lang="nl-NL" dirty="0"/>
              <a:t> Console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Kafkacat</a:t>
            </a:r>
            <a:r>
              <a:rPr lang="nl-NL" dirty="0"/>
              <a:t> (</a:t>
            </a:r>
            <a:r>
              <a:rPr lang="nl-NL" dirty="0" err="1"/>
              <a:t>kcat</a:t>
            </a:r>
            <a:r>
              <a:rPr lang="nl-NL" dirty="0"/>
              <a:t>) CLI</a:t>
            </a:r>
          </a:p>
          <a:p>
            <a:pPr lvl="1"/>
            <a:r>
              <a:rPr lang="nl-NL" dirty="0" err="1"/>
              <a:t>Create</a:t>
            </a:r>
            <a:r>
              <a:rPr lang="nl-NL" dirty="0"/>
              <a:t> a topic</a:t>
            </a:r>
          </a:p>
          <a:p>
            <a:pPr lvl="1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topic</a:t>
            </a:r>
          </a:p>
          <a:p>
            <a:pPr lvl="1"/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topic</a:t>
            </a:r>
          </a:p>
          <a:p>
            <a:pPr marL="180000" lvl="1" indent="0">
              <a:buNone/>
            </a:pPr>
            <a:endParaRPr lang="nl-NL" dirty="0"/>
          </a:p>
          <a:p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HQ GUI </a:t>
            </a:r>
            <a:r>
              <a:rPr lang="nl-NL" dirty="0" err="1"/>
              <a:t>to</a:t>
            </a:r>
            <a:r>
              <a:rPr lang="nl-NL" dirty="0"/>
              <a:t> </a:t>
            </a:r>
          </a:p>
          <a:p>
            <a:pPr lvl="1"/>
            <a:r>
              <a:rPr lang="nl-NL" dirty="0" err="1"/>
              <a:t>inspect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Cluster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additional</a:t>
            </a:r>
            <a:r>
              <a:rPr lang="nl-NL" dirty="0"/>
              <a:t> </a:t>
            </a:r>
            <a:r>
              <a:rPr lang="nl-NL" dirty="0" err="1"/>
              <a:t>messages</a:t>
            </a:r>
            <a:endParaRPr lang="nl-NL" dirty="0"/>
          </a:p>
          <a:p>
            <a:pPr lvl="1"/>
            <a:endParaRPr lang="nl-NL" dirty="0"/>
          </a:p>
          <a:p>
            <a:r>
              <a:rPr lang="nl-NL" dirty="0"/>
              <a:t>Multiple </a:t>
            </a:r>
            <a:r>
              <a:rPr lang="nl-NL" dirty="0" err="1"/>
              <a:t>Partitions</a:t>
            </a:r>
            <a:r>
              <a:rPr lang="nl-NL" dirty="0"/>
              <a:t> &amp; Consumer </a:t>
            </a:r>
            <a:r>
              <a:rPr lang="nl-NL" dirty="0" err="1"/>
              <a:t>Groups</a:t>
            </a:r>
            <a:endParaRPr lang="nl-NL" dirty="0"/>
          </a:p>
          <a:p>
            <a:pPr lvl="1"/>
            <a:r>
              <a:rPr lang="nl-NL" dirty="0" err="1"/>
              <a:t>distribution</a:t>
            </a:r>
            <a:r>
              <a:rPr lang="nl-NL" dirty="0"/>
              <a:t> </a:t>
            </a:r>
            <a:r>
              <a:rPr lang="nl-NL" dirty="0" err="1"/>
              <a:t>across</a:t>
            </a:r>
            <a:r>
              <a:rPr lang="nl-NL" dirty="0"/>
              <a:t> </a:t>
            </a:r>
            <a:r>
              <a:rPr lang="nl-NL" dirty="0" err="1"/>
              <a:t>partitions</a:t>
            </a:r>
            <a:endParaRPr lang="nl-NL" dirty="0"/>
          </a:p>
          <a:p>
            <a:pPr lvl="1"/>
            <a:r>
              <a:rPr lang="nl-NL" dirty="0"/>
              <a:t>parallel </a:t>
            </a:r>
            <a:r>
              <a:rPr lang="nl-NL" dirty="0" err="1"/>
              <a:t>message</a:t>
            </a:r>
            <a:r>
              <a:rPr lang="nl-NL" dirty="0"/>
              <a:t> </a:t>
            </a:r>
            <a:r>
              <a:rPr lang="nl-NL" dirty="0" err="1"/>
              <a:t>consumption</a:t>
            </a:r>
            <a:r>
              <a:rPr lang="nl-NL" dirty="0"/>
              <a:t> </a:t>
            </a:r>
            <a:r>
              <a:rPr lang="nl-NL" dirty="0" err="1"/>
              <a:t>by</a:t>
            </a:r>
            <a:r>
              <a:rPr lang="nl-NL" dirty="0"/>
              <a:t> </a:t>
            </a:r>
            <a:r>
              <a:rPr lang="nl-NL" dirty="0" err="1"/>
              <a:t>consumers</a:t>
            </a:r>
            <a:br>
              <a:rPr lang="nl-NL" dirty="0"/>
            </a:br>
            <a:r>
              <a:rPr lang="nl-NL" dirty="0" err="1"/>
              <a:t>teaming</a:t>
            </a:r>
            <a:r>
              <a:rPr lang="nl-NL" dirty="0"/>
              <a:t> up in a Consumer Group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A332C2-4A09-43A4-AE6B-2C816FA5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7BB6792-DD68-485F-AC5F-0EC5721252BB}"/>
              </a:ext>
            </a:extLst>
          </p:cNvPr>
          <p:cNvSpPr/>
          <p:nvPr/>
        </p:nvSpPr>
        <p:spPr>
          <a:xfrm>
            <a:off x="6123962" y="1195548"/>
            <a:ext cx="2600587" cy="177415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BA7AE1-280A-43EC-87E4-9F923BFD1E17}"/>
              </a:ext>
            </a:extLst>
          </p:cNvPr>
          <p:cNvSpPr txBox="1"/>
          <p:nvPr/>
        </p:nvSpPr>
        <p:spPr>
          <a:xfrm rot="16200000">
            <a:off x="5339179" y="2211300"/>
            <a:ext cx="129041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Docker </a:t>
            </a:r>
            <a:r>
              <a:rPr lang="nl-NL" sz="1300" dirty="0" err="1"/>
              <a:t>Compose</a:t>
            </a:r>
            <a:endParaRPr lang="en-NL" sz="1300" dirty="0" err="1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1ACC3F9-11C8-486E-9A15-2C266B4D085A}"/>
              </a:ext>
            </a:extLst>
          </p:cNvPr>
          <p:cNvSpPr/>
          <p:nvPr/>
        </p:nvSpPr>
        <p:spPr>
          <a:xfrm>
            <a:off x="6123962" y="3226919"/>
            <a:ext cx="2600587" cy="900464"/>
          </a:xfrm>
          <a:prstGeom prst="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980D4A-6CEB-4C47-A3D6-839B160C2D9C}"/>
              </a:ext>
            </a:extLst>
          </p:cNvPr>
          <p:cNvSpPr/>
          <p:nvPr/>
        </p:nvSpPr>
        <p:spPr>
          <a:xfrm>
            <a:off x="6510110" y="1457402"/>
            <a:ext cx="1090568" cy="60400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87973891-E556-4FE2-8F8B-043F7533A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473" y="1490667"/>
            <a:ext cx="640520" cy="336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3A724C1-A6F5-4903-8D6E-09C4B0233567}"/>
              </a:ext>
            </a:extLst>
          </p:cNvPr>
          <p:cNvSpPr/>
          <p:nvPr/>
        </p:nvSpPr>
        <p:spPr>
          <a:xfrm>
            <a:off x="7084687" y="2311640"/>
            <a:ext cx="1090568" cy="60400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E72D14-00CF-4BD7-847C-E613B61D60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7614" y="2496923"/>
            <a:ext cx="734998" cy="24812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2E1F1742-8F35-429D-9530-60927A1A7B6F}"/>
              </a:ext>
            </a:extLst>
          </p:cNvPr>
          <p:cNvSpPr/>
          <p:nvPr/>
        </p:nvSpPr>
        <p:spPr>
          <a:xfrm>
            <a:off x="7762398" y="3297336"/>
            <a:ext cx="891316" cy="397461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tx1"/>
                </a:solidFill>
              </a:rPr>
              <a:t>Browser</a:t>
            </a:r>
            <a:endParaRPr lang="en-NL" dirty="0">
              <a:solidFill>
                <a:schemeClr val="tx1"/>
              </a:solidFill>
            </a:endParaRPr>
          </a:p>
        </p:txBody>
      </p:sp>
      <p:cxnSp>
        <p:nvCxnSpPr>
          <p:cNvPr id="13" name="Connector: Elbow 12">
            <a:extLst>
              <a:ext uri="{FF2B5EF4-FFF2-40B4-BE49-F238E27FC236}">
                <a16:creationId xmlns:a16="http://schemas.microsoft.com/office/drawing/2014/main" id="{9FF32869-9FE2-4EFD-BB25-54209C6183CD}"/>
              </a:ext>
            </a:extLst>
          </p:cNvPr>
          <p:cNvCxnSpPr>
            <a:cxnSpLocks/>
            <a:endCxn id="10" idx="3"/>
          </p:cNvCxnSpPr>
          <p:nvPr/>
        </p:nvCxnSpPr>
        <p:spPr>
          <a:xfrm rot="16200000" flipV="1">
            <a:off x="7933438" y="2855461"/>
            <a:ext cx="683692" cy="200058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7962541-1FB3-4513-B874-9FB527F4F998}"/>
              </a:ext>
            </a:extLst>
          </p:cNvPr>
          <p:cNvSpPr/>
          <p:nvPr/>
        </p:nvSpPr>
        <p:spPr>
          <a:xfrm>
            <a:off x="6308773" y="1335984"/>
            <a:ext cx="2172495" cy="837034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5EA0F07B-51B1-46C0-91F6-206943C60043}"/>
              </a:ext>
            </a:extLst>
          </p:cNvPr>
          <p:cNvCxnSpPr>
            <a:cxnSpLocks/>
            <a:stCxn id="10" idx="0"/>
            <a:endCxn id="8" idx="2"/>
          </p:cNvCxnSpPr>
          <p:nvPr/>
        </p:nvCxnSpPr>
        <p:spPr>
          <a:xfrm rot="16200000" flipV="1">
            <a:off x="7217568" y="1899236"/>
            <a:ext cx="250231" cy="574577"/>
          </a:xfrm>
          <a:prstGeom prst="bentConnector3">
            <a:avLst>
              <a:gd name="adj1" fmla="val 26533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2101974B-12E7-462B-9C63-6C069A04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3392" y="3958754"/>
            <a:ext cx="1307286" cy="92201"/>
          </a:xfrm>
          <a:prstGeom prst="rect">
            <a:avLst/>
          </a:prstGeom>
        </p:spPr>
      </p:pic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5B5F3963-CF60-4DB0-B63D-055793DEDAE8}"/>
              </a:ext>
            </a:extLst>
          </p:cNvPr>
          <p:cNvCxnSpPr>
            <a:cxnSpLocks/>
            <a:endCxn id="8" idx="1"/>
          </p:cNvCxnSpPr>
          <p:nvPr/>
        </p:nvCxnSpPr>
        <p:spPr>
          <a:xfrm rot="5400000" flipH="1" flipV="1">
            <a:off x="5368515" y="2802127"/>
            <a:ext cx="2184316" cy="98874"/>
          </a:xfrm>
          <a:prstGeom prst="bentConnector2">
            <a:avLst/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39689CEC-1782-439E-9336-448D62FF3A72}"/>
              </a:ext>
            </a:extLst>
          </p:cNvPr>
          <p:cNvSpPr txBox="1"/>
          <p:nvPr/>
        </p:nvSpPr>
        <p:spPr>
          <a:xfrm rot="16200000">
            <a:off x="5727272" y="3754102"/>
            <a:ext cx="58586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Terninal</a:t>
            </a:r>
            <a:endParaRPr lang="en-NL" sz="1300" dirty="0" err="1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170F7C9-9B6A-4D94-8B05-EF8B3F07FF26}"/>
              </a:ext>
            </a:extLst>
          </p:cNvPr>
          <p:cNvSpPr/>
          <p:nvPr/>
        </p:nvSpPr>
        <p:spPr>
          <a:xfrm>
            <a:off x="7646309" y="2853012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28042</a:t>
            </a:r>
            <a:endParaRPr lang="en-NL" sz="10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7043E26-7071-48B2-B2A6-2DCF81CBCD03}"/>
              </a:ext>
            </a:extLst>
          </p:cNvPr>
          <p:cNvSpPr/>
          <p:nvPr/>
        </p:nvSpPr>
        <p:spPr>
          <a:xfrm>
            <a:off x="7153756" y="2009637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9092</a:t>
            </a:r>
            <a:endParaRPr lang="en-NL" sz="1050" dirty="0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CFBE17AE-C10B-48D4-ACB6-F7A028264A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3929" y="3790125"/>
            <a:ext cx="1307286" cy="92201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5013D0B9-4211-4542-A79A-DC061E4EBAC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5911304" y="2881878"/>
            <a:ext cx="1713685" cy="72747"/>
          </a:xfrm>
          <a:prstGeom prst="bentConnector3">
            <a:avLst>
              <a:gd name="adj1" fmla="val 50000"/>
            </a:avLst>
          </a:prstGeom>
          <a:ln>
            <a:solidFill>
              <a:schemeClr val="accent6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B12F0228-C2E8-49E4-667B-32B533118016}"/>
              </a:ext>
            </a:extLst>
          </p:cNvPr>
          <p:cNvSpPr txBox="1"/>
          <p:nvPr/>
        </p:nvSpPr>
        <p:spPr>
          <a:xfrm>
            <a:off x="6866807" y="4375957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3074" name="Picture 2" descr="Gitpod Case Study | MAD - Digital Product Studio">
            <a:extLst>
              <a:ext uri="{FF2B5EF4-FFF2-40B4-BE49-F238E27FC236}">
                <a16:creationId xmlns:a16="http://schemas.microsoft.com/office/drawing/2014/main" id="{E9DEFF0F-E6FC-6D77-D98C-849BD3D2D9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6040384" y="4333349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73AF9D-AC8B-DA01-09D0-1BBEFFD022A5}"/>
              </a:ext>
            </a:extLst>
          </p:cNvPr>
          <p:cNvSpPr/>
          <p:nvPr/>
        </p:nvSpPr>
        <p:spPr>
          <a:xfrm>
            <a:off x="6213301" y="2920919"/>
            <a:ext cx="597070" cy="1080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/>
              <a:t>29092</a:t>
            </a:r>
            <a:endParaRPr lang="en-NL" sz="1050" dirty="0"/>
          </a:p>
        </p:txBody>
      </p:sp>
    </p:spTree>
    <p:extLst>
      <p:ext uri="{BB962C8B-B14F-4D97-AF65-F5344CB8AC3E}">
        <p14:creationId xmlns:p14="http://schemas.microsoft.com/office/powerpoint/2010/main" val="213553497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2B2B71-8D52-69C3-DD1D-CBEBD4DB87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3919" y="787268"/>
            <a:ext cx="6623999" cy="3780000"/>
          </a:xfrm>
        </p:spPr>
        <p:txBody>
          <a:bodyPr/>
          <a:lstStyle/>
          <a:p>
            <a:r>
              <a:rPr lang="en-US" dirty="0"/>
              <a:t>Launch GitHub lab repo into </a:t>
            </a:r>
            <a:r>
              <a:rPr lang="en-US" dirty="0" err="1"/>
              <a:t>Gitpod</a:t>
            </a:r>
            <a:r>
              <a:rPr lang="en-US" dirty="0"/>
              <a:t> workspace</a:t>
            </a:r>
          </a:p>
          <a:p>
            <a:pPr lvl="1"/>
            <a:r>
              <a:rPr lang="en-US" sz="1400" dirty="0"/>
              <a:t>workspace has VS Code, Docker Compose, containerized Kafka Cluster</a:t>
            </a:r>
            <a:br>
              <a:rPr lang="en-US" sz="1400" dirty="0"/>
            </a:br>
            <a:r>
              <a:rPr lang="en-US" sz="1400" dirty="0"/>
              <a:t>and language build and runtimes</a:t>
            </a:r>
          </a:p>
          <a:p>
            <a:pPr lvl="1"/>
            <a:r>
              <a:rPr lang="en-US" sz="1100" i="1" dirty="0"/>
              <a:t>GitHub repository: </a:t>
            </a:r>
            <a:r>
              <a:rPr lang="en-US" sz="1000" dirty="0"/>
              <a:t>github.com/lucasjellema/fontys-2024-microservices-messaging-kafka</a:t>
            </a:r>
            <a:endParaRPr lang="en-US" sz="1100" i="1" dirty="0"/>
          </a:p>
          <a:p>
            <a:pPr lvl="1"/>
            <a:r>
              <a:rPr lang="en-US" sz="1100" b="1" i="1" dirty="0"/>
              <a:t>gitpod.io/#https://github.com/lucasjellema/</a:t>
            </a:r>
            <a:br>
              <a:rPr lang="en-US" sz="1100" b="1" i="1" dirty="0"/>
            </a:br>
            <a:r>
              <a:rPr lang="en-US" sz="1100" b="1" i="1" dirty="0"/>
              <a:t>fontys-2024-microservices-messaging-kafka</a:t>
            </a:r>
            <a:endParaRPr lang="en-US" sz="1100" b="1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5926015" y="1382070"/>
            <a:ext cx="3085361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6F46878-0D2D-7F66-C8FD-CB33B504DAA2}"/>
              </a:ext>
            </a:extLst>
          </p:cNvPr>
          <p:cNvSpPr txBox="1"/>
          <p:nvPr/>
        </p:nvSpPr>
        <p:spPr>
          <a:xfrm>
            <a:off x="6894727" y="4662142"/>
            <a:ext cx="79829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workspace</a:t>
            </a:r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976233" y="4619534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026" name="Picture 2" descr="image">
            <a:hlinkClick r:id="rId4"/>
            <a:extLst>
              <a:ext uri="{FF2B5EF4-FFF2-40B4-BE49-F238E27FC236}">
                <a16:creationId xmlns:a16="http://schemas.microsoft.com/office/drawing/2014/main" id="{0F75A4A7-1F21-EFDC-4382-B02BE7BA7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19" y="2146135"/>
            <a:ext cx="5168819" cy="2516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2613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AA09A-6060-2136-C6C9-4BB27E900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Environment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0344BA-021E-9339-E7D4-4AE0D10771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C7631C9-E0A1-C403-D501-D8982DE8F4A5}"/>
              </a:ext>
            </a:extLst>
          </p:cNvPr>
          <p:cNvSpPr/>
          <p:nvPr/>
        </p:nvSpPr>
        <p:spPr>
          <a:xfrm>
            <a:off x="3807069" y="1382070"/>
            <a:ext cx="5204307" cy="3517397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615E9090-95A0-BF01-081B-20232827D5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4226296" y="1443275"/>
            <a:ext cx="741704" cy="238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E7E731-906B-B930-A661-FAEBA0DD0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3501" y="1425075"/>
            <a:ext cx="2417522" cy="3152922"/>
          </a:xfrm>
          <a:prstGeom prst="rect">
            <a:avLst/>
          </a:prstGeom>
        </p:spPr>
      </p:pic>
      <p:pic>
        <p:nvPicPr>
          <p:cNvPr id="12" name="Picture 4" descr="Logos and Graphics | Node.js">
            <a:extLst>
              <a:ext uri="{FF2B5EF4-FFF2-40B4-BE49-F238E27FC236}">
                <a16:creationId xmlns:a16="http://schemas.microsoft.com/office/drawing/2014/main" id="{1D250F0B-ED6F-70EC-F1BC-6E9B46F89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3524" y="2092738"/>
            <a:ext cx="876143" cy="4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7A985B59-DF6E-ABEB-8223-ED0E560B0B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8553" y="2955574"/>
            <a:ext cx="676018" cy="370387"/>
          </a:xfrm>
          <a:prstGeom prst="rect">
            <a:avLst/>
          </a:prstGeom>
        </p:spPr>
      </p:pic>
      <p:pic>
        <p:nvPicPr>
          <p:cNvPr id="14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8C9B68AB-F639-ECB3-4EE7-4990A240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36989" y="2655121"/>
            <a:ext cx="1016810" cy="34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2089566-6C1A-8B86-6899-DD26DEDDA4E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894168" y="3217265"/>
            <a:ext cx="499561" cy="18824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17886E31-5D9C-B502-00D6-850BA3CE44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26296" y="4409062"/>
            <a:ext cx="495300" cy="39052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35BB15B-8E7F-D15A-492C-B1E966F7F56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9155" y="3806501"/>
            <a:ext cx="930512" cy="46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2" descr="Image result for logo kafka">
            <a:extLst>
              <a:ext uri="{FF2B5EF4-FFF2-40B4-BE49-F238E27FC236}">
                <a16:creationId xmlns:a16="http://schemas.microsoft.com/office/drawing/2014/main" id="{1D573FD3-EA77-2205-BB75-6F4E90DE6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125" y="1408107"/>
            <a:ext cx="931850" cy="4898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">
            <a:hlinkClick r:id="rId11"/>
            <a:extLst>
              <a:ext uri="{FF2B5EF4-FFF2-40B4-BE49-F238E27FC236}">
                <a16:creationId xmlns:a16="http://schemas.microsoft.com/office/drawing/2014/main" id="{F06237A8-0B58-1AF3-8611-2DBACC79F4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38" y="1024407"/>
            <a:ext cx="3350096" cy="1630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546947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09B2-CDBA-4E18-B31A-F000A3ED7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43D5A-165B-4998-8242-B69D494D79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6920317" cy="3780000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Introduction to messaging and Apache Kafka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Asynchronous communication – Messaging for people and systems</a:t>
            </a:r>
          </a:p>
          <a:p>
            <a:pPr lvl="1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Introducing Apache Kafka – what, why, when, how</a:t>
            </a:r>
          </a:p>
          <a:p>
            <a:pPr lvl="1"/>
            <a:r>
              <a:rPr lang="en-US" i="1" dirty="0" err="1">
                <a:solidFill>
                  <a:schemeClr val="bg1">
                    <a:lumMod val="75000"/>
                  </a:schemeClr>
                </a:solidFill>
              </a:rPr>
              <a:t>Handson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</a:rPr>
              <a:t> with Apache Kafka</a:t>
            </a:r>
          </a:p>
          <a:p>
            <a:r>
              <a:rPr lang="en-US" dirty="0"/>
              <a:t>Microservices</a:t>
            </a:r>
          </a:p>
          <a:p>
            <a:r>
              <a:rPr lang="en-US" i="1" dirty="0" err="1"/>
              <a:t>Handson</a:t>
            </a:r>
            <a:r>
              <a:rPr lang="en-US" i="1" dirty="0"/>
              <a:t> Asynchronous interactions through Node and Apache Kafka</a:t>
            </a:r>
          </a:p>
          <a:p>
            <a:pPr lvl="1"/>
            <a:r>
              <a:rPr lang="en-US" i="1" dirty="0"/>
              <a:t>also: Python, Java, Go</a:t>
            </a:r>
            <a:br>
              <a:rPr lang="en-US" i="1" dirty="0"/>
            </a:br>
            <a:endParaRPr lang="en-US" i="1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485EED1-7304-497C-8801-B454A0278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2" descr="Image result for logo kafka">
            <a:extLst>
              <a:ext uri="{FF2B5EF4-FFF2-40B4-BE49-F238E27FC236}">
                <a16:creationId xmlns:a16="http://schemas.microsoft.com/office/drawing/2014/main" id="{026B7F26-6879-518F-21FB-F901D5C04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3926" y="898520"/>
            <a:ext cx="1863701" cy="97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F0A454A-F9BA-3C71-5037-6A21688A6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04631" y="2166159"/>
            <a:ext cx="1319366" cy="808112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254312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37A633-3033-4D4E-97EB-66F6AB26A9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5C7CB-2471-4971-8AD0-3C69B679FB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/>
              <a:t>Why</a:t>
            </a:r>
            <a:r>
              <a:rPr lang="en-US" dirty="0"/>
              <a:t> is a microservice?</a:t>
            </a:r>
          </a:p>
          <a:p>
            <a:r>
              <a:rPr lang="en-US" dirty="0"/>
              <a:t>Problems with (BIG) applications</a:t>
            </a:r>
          </a:p>
          <a:p>
            <a:pPr lvl="1"/>
            <a:r>
              <a:rPr lang="en-US" dirty="0"/>
              <a:t>complex</a:t>
            </a:r>
          </a:p>
          <a:p>
            <a:pPr lvl="1"/>
            <a:r>
              <a:rPr lang="en-US" dirty="0"/>
              <a:t>inflexible to change (when roll out changes)</a:t>
            </a:r>
          </a:p>
          <a:p>
            <a:pPr lvl="1"/>
            <a:r>
              <a:rPr lang="en-US" dirty="0"/>
              <a:t>long test, long build</a:t>
            </a:r>
          </a:p>
          <a:p>
            <a:pPr lvl="1"/>
            <a:r>
              <a:rPr lang="en-US" dirty="0"/>
              <a:t>impossible to upgrade technology </a:t>
            </a:r>
            <a:br>
              <a:rPr lang="en-US" dirty="0"/>
            </a:br>
            <a:r>
              <a:rPr lang="en-US" dirty="0"/>
              <a:t>(everything is affected)</a:t>
            </a:r>
          </a:p>
          <a:p>
            <a:pPr lvl="1"/>
            <a:r>
              <a:rPr lang="en-US" dirty="0"/>
              <a:t>hard to scale</a:t>
            </a:r>
          </a:p>
          <a:p>
            <a:pPr lvl="1"/>
            <a:r>
              <a:rPr lang="en-US" dirty="0"/>
              <a:t>hard to migrate (to different technology)</a:t>
            </a:r>
          </a:p>
          <a:p>
            <a:pPr lvl="1"/>
            <a:r>
              <a:rPr lang="en-US" dirty="0"/>
              <a:t>hard to learn (for new staff)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A9C1A0-497B-405E-AC1A-EA3BB508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4098" name="Picture 2" descr="What Is A Monolith - The Majestic Monolith - Signal v. Noise - Song ...">
            <a:extLst>
              <a:ext uri="{FF2B5EF4-FFF2-40B4-BE49-F238E27FC236}">
                <a16:creationId xmlns:a16="http://schemas.microsoft.com/office/drawing/2014/main" id="{7B838E21-517D-749B-C7FB-108594FAA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4942" y="2224800"/>
            <a:ext cx="3015745" cy="2412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46624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41979-3FF3-0B7A-EF7D-2877E237D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Communication Challenge</a:t>
            </a:r>
          </a:p>
        </p:txBody>
      </p:sp>
      <p:pic>
        <p:nvPicPr>
          <p:cNvPr id="6" name="Content Placeholder 5" descr="Group of people with solid fill">
            <a:extLst>
              <a:ext uri="{FF2B5EF4-FFF2-40B4-BE49-F238E27FC236}">
                <a16:creationId xmlns:a16="http://schemas.microsoft.com/office/drawing/2014/main" id="{1B9CC794-2F3D-38FD-2811-BC64C26274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5499" y="377175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E498D3-D661-386A-F6D2-0DCC97A90C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8" name="Graphic 7" descr="Woman Shrugging with solid fill">
            <a:extLst>
              <a:ext uri="{FF2B5EF4-FFF2-40B4-BE49-F238E27FC236}">
                <a16:creationId xmlns:a16="http://schemas.microsoft.com/office/drawing/2014/main" id="{39A98151-6F1C-F0A8-9550-E4ECC43CBC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17622" y="3926146"/>
            <a:ext cx="914400" cy="914400"/>
          </a:xfrm>
          <a:prstGeom prst="rect">
            <a:avLst/>
          </a:prstGeom>
        </p:spPr>
      </p:pic>
      <p:pic>
        <p:nvPicPr>
          <p:cNvPr id="10" name="Graphic 9" descr="Woman outline">
            <a:extLst>
              <a:ext uri="{FF2B5EF4-FFF2-40B4-BE49-F238E27FC236}">
                <a16:creationId xmlns:a16="http://schemas.microsoft.com/office/drawing/2014/main" id="{B363C05A-25C9-47A4-A9E3-21A5954529B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094332" y="2758407"/>
            <a:ext cx="914400" cy="914400"/>
          </a:xfrm>
          <a:prstGeom prst="rect">
            <a:avLst/>
          </a:prstGeom>
        </p:spPr>
      </p:pic>
      <p:pic>
        <p:nvPicPr>
          <p:cNvPr id="12" name="Graphic 11" descr="Man outline">
            <a:extLst>
              <a:ext uri="{FF2B5EF4-FFF2-40B4-BE49-F238E27FC236}">
                <a16:creationId xmlns:a16="http://schemas.microsoft.com/office/drawing/2014/main" id="{51E2AD2D-6133-826A-38E7-5203D39F10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84526" y="3127108"/>
            <a:ext cx="914400" cy="914400"/>
          </a:xfrm>
          <a:prstGeom prst="rect">
            <a:avLst/>
          </a:prstGeom>
        </p:spPr>
      </p:pic>
      <p:pic>
        <p:nvPicPr>
          <p:cNvPr id="14" name="Graphic 13" descr="Confused person with solid fill">
            <a:extLst>
              <a:ext uri="{FF2B5EF4-FFF2-40B4-BE49-F238E27FC236}">
                <a16:creationId xmlns:a16="http://schemas.microsoft.com/office/drawing/2014/main" id="{F4A82309-16FF-4F49-1745-84A960F4161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564137" y="2016392"/>
            <a:ext cx="914400" cy="914400"/>
          </a:xfrm>
          <a:prstGeom prst="rect">
            <a:avLst/>
          </a:prstGeom>
        </p:spPr>
      </p:pic>
      <p:pic>
        <p:nvPicPr>
          <p:cNvPr id="16" name="Graphic 15" descr="Group with solid fill">
            <a:extLst>
              <a:ext uri="{FF2B5EF4-FFF2-40B4-BE49-F238E27FC236}">
                <a16:creationId xmlns:a16="http://schemas.microsoft.com/office/drawing/2014/main" id="{5A3E6B67-8E59-76F9-68E0-E50FBE71CA6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337629" y="1086427"/>
            <a:ext cx="914400" cy="914400"/>
          </a:xfrm>
          <a:prstGeom prst="rect">
            <a:avLst/>
          </a:prstGeom>
        </p:spPr>
      </p:pic>
      <p:pic>
        <p:nvPicPr>
          <p:cNvPr id="20" name="Graphic 19" descr="Social distancing with solid fill">
            <a:extLst>
              <a:ext uri="{FF2B5EF4-FFF2-40B4-BE49-F238E27FC236}">
                <a16:creationId xmlns:a16="http://schemas.microsoft.com/office/drawing/2014/main" id="{AF7FF749-DFB3-19B2-B1CE-2B763C75A30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90642" y="221302"/>
            <a:ext cx="637396" cy="637396"/>
          </a:xfrm>
          <a:prstGeom prst="rect">
            <a:avLst/>
          </a:prstGeom>
        </p:spPr>
      </p:pic>
      <p:pic>
        <p:nvPicPr>
          <p:cNvPr id="22" name="Graphic 21" descr="Lecturer with solid fill">
            <a:extLst>
              <a:ext uri="{FF2B5EF4-FFF2-40B4-BE49-F238E27FC236}">
                <a16:creationId xmlns:a16="http://schemas.microsoft.com/office/drawing/2014/main" id="{CCEBD3F7-4AF4-1F01-7C75-1C01A8B81B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2287661" y="1630197"/>
            <a:ext cx="633097" cy="633097"/>
          </a:xfrm>
          <a:prstGeom prst="rect">
            <a:avLst/>
          </a:prstGeom>
        </p:spPr>
      </p:pic>
      <p:pic>
        <p:nvPicPr>
          <p:cNvPr id="23" name="Graphic 22" descr="Woman outline">
            <a:extLst>
              <a:ext uri="{FF2B5EF4-FFF2-40B4-BE49-F238E27FC236}">
                <a16:creationId xmlns:a16="http://schemas.microsoft.com/office/drawing/2014/main" id="{33ECFE18-C8FA-0062-3B2F-E90CD04F5073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8037063" y="2545437"/>
            <a:ext cx="914400" cy="914400"/>
          </a:xfrm>
          <a:prstGeom prst="rect">
            <a:avLst/>
          </a:prstGeom>
        </p:spPr>
      </p:pic>
      <p:pic>
        <p:nvPicPr>
          <p:cNvPr id="24" name="Graphic 23" descr="Man outline">
            <a:extLst>
              <a:ext uri="{FF2B5EF4-FFF2-40B4-BE49-F238E27FC236}">
                <a16:creationId xmlns:a16="http://schemas.microsoft.com/office/drawing/2014/main" id="{0EC7E958-5108-E8E6-070E-092B4D74075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7559474" y="2880773"/>
            <a:ext cx="914400" cy="914400"/>
          </a:xfrm>
          <a:prstGeom prst="rect">
            <a:avLst/>
          </a:prstGeom>
        </p:spPr>
      </p:pic>
      <p:pic>
        <p:nvPicPr>
          <p:cNvPr id="25" name="Graphic 24" descr="Man outline">
            <a:extLst>
              <a:ext uri="{FF2B5EF4-FFF2-40B4-BE49-F238E27FC236}">
                <a16:creationId xmlns:a16="http://schemas.microsoft.com/office/drawing/2014/main" id="{0072C218-5F90-8F39-38AC-03A951FAE1DE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96DAC541-7B7A-43D3-8B79-37D633B846F1}">
                <asvg:svgBlip xmlns:asvg="http://schemas.microsoft.com/office/drawing/2016/SVG/main" r:embed="rId23"/>
              </a:ext>
            </a:extLst>
          </a:blip>
          <a:stretch>
            <a:fillRect/>
          </a:stretch>
        </p:blipFill>
        <p:spPr>
          <a:xfrm>
            <a:off x="7122663" y="1894858"/>
            <a:ext cx="914400" cy="914400"/>
          </a:xfrm>
          <a:prstGeom prst="rect">
            <a:avLst/>
          </a:prstGeom>
        </p:spPr>
      </p:pic>
      <p:pic>
        <p:nvPicPr>
          <p:cNvPr id="27" name="Graphic 26" descr="Teacher with solid fill">
            <a:extLst>
              <a:ext uri="{FF2B5EF4-FFF2-40B4-BE49-F238E27FC236}">
                <a16:creationId xmlns:a16="http://schemas.microsoft.com/office/drawing/2014/main" id="{3DA5B0AD-B83F-9845-8DC7-8E94566F59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1728929" y="905676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169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Demo</a:t>
            </a:r>
            <a:endParaRPr lang="nl-NL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Microservice</a:t>
            </a:r>
            <a:r>
              <a:rPr lang="en-US" dirty="0"/>
              <a:t> </a:t>
            </a:r>
            <a:endParaRPr lang="nl-NL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5027" y="-29817"/>
            <a:ext cx="10266054" cy="57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2567342" y="552928"/>
            <a:ext cx="4801315" cy="923330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Microservices</a:t>
            </a:r>
            <a:endParaRPr lang="en-US" sz="54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8064606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1EB5CB-712C-4A07-8767-B2439CD63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i="1" dirty="0"/>
              <a:t>What</a:t>
            </a:r>
            <a:r>
              <a:rPr lang="en-US" dirty="0"/>
              <a:t> is a microservice?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A02D7-DC64-4F75-8ED1-29018E4197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31517" cy="3780000"/>
          </a:xfrm>
        </p:spPr>
        <p:txBody>
          <a:bodyPr/>
          <a:lstStyle/>
          <a:p>
            <a:r>
              <a:rPr lang="en-US" dirty="0"/>
              <a:t>Not TOO big (but not too small either)</a:t>
            </a:r>
          </a:p>
          <a:p>
            <a:r>
              <a:rPr lang="en-US" dirty="0"/>
              <a:t>understandable by normal human beings – easy to on board new team members</a:t>
            </a:r>
          </a:p>
          <a:p>
            <a:r>
              <a:rPr lang="en-US" dirty="0"/>
              <a:t>easy to change – allow for agile functional and non functional evolution</a:t>
            </a:r>
          </a:p>
          <a:p>
            <a:r>
              <a:rPr lang="en-US" dirty="0"/>
              <a:t>functionally cohesive/logical collection of features =&gt; domain</a:t>
            </a:r>
          </a:p>
          <a:p>
            <a:r>
              <a:rPr lang="en-US" dirty="0"/>
              <a:t>design time decoupled, clear standards based external interfaces: API &amp; events</a:t>
            </a:r>
          </a:p>
          <a:p>
            <a:r>
              <a:rPr lang="en-US" dirty="0"/>
              <a:t>low external impact of: </a:t>
            </a:r>
            <a:r>
              <a:rPr lang="en-US" i="1" dirty="0"/>
              <a:t>change, refactor, move, migrate, scale, failure</a:t>
            </a:r>
          </a:p>
          <a:p>
            <a:r>
              <a:rPr lang="en-US" dirty="0"/>
              <a:t>reliable, robust, resilient</a:t>
            </a:r>
          </a:p>
          <a:p>
            <a:r>
              <a:rPr lang="en-US" dirty="0"/>
              <a:t>clear ownership (business sponsor; one IT team builds it, runs it, evolves it)</a:t>
            </a:r>
          </a:p>
          <a:p>
            <a:r>
              <a:rPr lang="en-US" dirty="0"/>
              <a:t>contains everything needed to run [on a generic platform]</a:t>
            </a:r>
          </a:p>
          <a:p>
            <a:pPr lvl="1"/>
            <a:r>
              <a:rPr lang="en-US" dirty="0"/>
              <a:t>application software, libraries/frameworks, platform configuration</a:t>
            </a:r>
          </a:p>
          <a:p>
            <a:pPr lvl="1"/>
            <a:r>
              <a:rPr lang="en-US" dirty="0"/>
              <a:t>pipelines for CI and CD, tests, documentation, infra as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30F43C-328D-41D1-A881-E8E03EE6D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262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Microservice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E9B9C1-C803-40E0-A958-1421B66EE8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Cube 4"/>
          <p:cNvSpPr/>
          <p:nvPr/>
        </p:nvSpPr>
        <p:spPr>
          <a:xfrm>
            <a:off x="3588860" y="2459240"/>
            <a:ext cx="1611887" cy="1226136"/>
          </a:xfrm>
          <a:prstGeom prst="cube">
            <a:avLst/>
          </a:prstGeom>
          <a:solidFill>
            <a:schemeClr val="tx2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6" name="Cube 5"/>
          <p:cNvSpPr/>
          <p:nvPr/>
        </p:nvSpPr>
        <p:spPr>
          <a:xfrm>
            <a:off x="4033161" y="2225034"/>
            <a:ext cx="723283" cy="468411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r>
              <a:rPr lang="en-US" sz="1266" dirty="0">
                <a:solidFill>
                  <a:prstClr val="white"/>
                </a:solidFill>
                <a:latin typeface="Arial" panose="020B0604020202020204" pitchFamily="34" charset="0"/>
              </a:rPr>
              <a:t>API</a:t>
            </a:r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4305254" y="1549970"/>
            <a:ext cx="282425" cy="743948"/>
          </a:xfrm>
          <a:prstGeom prst="down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658235" y="1324740"/>
            <a:ext cx="1565108" cy="28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61109"/>
            <a:r>
              <a:rPr lang="en-US" sz="1266" dirty="0">
                <a:solidFill>
                  <a:prstClr val="black"/>
                </a:solidFill>
                <a:latin typeface="Arial" panose="020B0604020202020204" pitchFamily="34" charset="0"/>
              </a:rPr>
              <a:t>HTTP REST/JSON</a:t>
            </a:r>
            <a:endParaRPr lang="nl-NL" sz="1266" dirty="0" err="1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9" name="Right Arrow 8"/>
          <p:cNvSpPr/>
          <p:nvPr/>
        </p:nvSpPr>
        <p:spPr>
          <a:xfrm>
            <a:off x="5056090" y="2955205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0" name="Lightning Bolt 9"/>
          <p:cNvSpPr/>
          <p:nvPr/>
        </p:nvSpPr>
        <p:spPr>
          <a:xfrm>
            <a:off x="5672602" y="2844854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1" name="Right Arrow 10"/>
          <p:cNvSpPr/>
          <p:nvPr/>
        </p:nvSpPr>
        <p:spPr>
          <a:xfrm>
            <a:off x="2882798" y="2948500"/>
            <a:ext cx="702618" cy="344420"/>
          </a:xfrm>
          <a:prstGeom prst="rightArrow">
            <a:avLst/>
          </a:prstGeom>
          <a:solidFill>
            <a:schemeClr val="accent3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Lightning Bolt 11"/>
          <p:cNvSpPr/>
          <p:nvPr/>
        </p:nvSpPr>
        <p:spPr>
          <a:xfrm>
            <a:off x="2559535" y="2837965"/>
            <a:ext cx="323755" cy="413396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nl-NL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DE78D7-A30B-4505-945A-B89A4A6A4C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CFA6E1-F4D9-4498-A8B4-1D0B59DC9400}"/>
              </a:ext>
            </a:extLst>
          </p:cNvPr>
          <p:cNvSpPr txBox="1"/>
          <p:nvPr/>
        </p:nvSpPr>
        <p:spPr>
          <a:xfrm>
            <a:off x="4194806" y="3072308"/>
            <a:ext cx="177934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NL" sz="2400" dirty="0"/>
              <a:t>µ</a:t>
            </a:r>
          </a:p>
        </p:txBody>
      </p:sp>
    </p:spTree>
    <p:extLst>
      <p:ext uri="{BB962C8B-B14F-4D97-AF65-F5344CB8AC3E}">
        <p14:creationId xmlns:p14="http://schemas.microsoft.com/office/powerpoint/2010/main" val="3510962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6" presetClass="emph" presetSubtype="0" fill="hold" grpId="2" nodeType="after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29" dur="2000" fill="hold"/>
                                        <p:tgtEl>
                                          <p:spTgt spid="5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5" grpId="2" animBg="1"/>
      <p:bldP spid="7" grpId="0" animBg="1"/>
      <p:bldP spid="8" grpId="0"/>
      <p:bldP spid="9" grpId="0" animBg="1"/>
      <p:bldP spid="10" grpId="0" animBg="1"/>
      <p:bldP spid="11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sz="1800" dirty="0"/>
              <a:t>Extended API of microservice</a:t>
            </a:r>
            <a:endParaRPr lang="en-US" sz="1800" dirty="0"/>
          </a:p>
        </p:txBody>
      </p:sp>
      <p:sp>
        <p:nvSpPr>
          <p:cNvPr id="3" name="Tex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sz="1400" dirty="0"/>
              <a:t>Deployment Interface</a:t>
            </a:r>
          </a:p>
          <a:p>
            <a:pPr lvl="1"/>
            <a:r>
              <a:rPr lang="nl-NL" sz="1400" dirty="0" err="1"/>
              <a:t>Injectable</a:t>
            </a:r>
            <a:r>
              <a:rPr lang="nl-NL" sz="1400" dirty="0"/>
              <a:t> </a:t>
            </a:r>
            <a:r>
              <a:rPr lang="nl-NL" sz="1400" dirty="0" err="1"/>
              <a:t>dependencies</a:t>
            </a:r>
            <a:r>
              <a:rPr lang="nl-NL" sz="1400" dirty="0"/>
              <a:t> –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cache, </a:t>
            </a:r>
            <a:r>
              <a:rPr lang="nl-NL" sz="1400" dirty="0" err="1"/>
              <a:t>logging</a:t>
            </a:r>
            <a:r>
              <a:rPr lang="nl-NL" sz="1400" dirty="0"/>
              <a:t>, storage URL, …</a:t>
            </a:r>
          </a:p>
          <a:p>
            <a:pPr lvl="1"/>
            <a:r>
              <a:rPr lang="nl-NL" sz="1400" dirty="0" err="1"/>
              <a:t>Configurable</a:t>
            </a:r>
            <a:r>
              <a:rPr lang="nl-NL" sz="1400" dirty="0"/>
              <a:t> meta-data – run time parameters, log level, </a:t>
            </a:r>
            <a:r>
              <a:rPr lang="nl-NL" sz="1400" dirty="0" err="1"/>
              <a:t>credential</a:t>
            </a:r>
            <a:r>
              <a:rPr lang="nl-NL" sz="1400" dirty="0"/>
              <a:t> (</a:t>
            </a:r>
            <a:r>
              <a:rPr lang="nl-NL" sz="1400" dirty="0" err="1"/>
              <a:t>key</a:t>
            </a:r>
            <a:r>
              <a:rPr lang="nl-NL" sz="1400" dirty="0"/>
              <a:t>)</a:t>
            </a:r>
            <a:br>
              <a:rPr lang="nl-NL" sz="1400" dirty="0"/>
            </a:br>
            <a:endParaRPr lang="nl-NL" sz="1400" dirty="0"/>
          </a:p>
          <a:p>
            <a:r>
              <a:rPr lang="nl-NL" sz="1400" dirty="0"/>
              <a:t>Runtime </a:t>
            </a:r>
            <a:r>
              <a:rPr lang="nl-NL" sz="1400" dirty="0" err="1"/>
              <a:t>Interaction</a:t>
            </a:r>
            <a:r>
              <a:rPr lang="nl-NL" sz="1400" dirty="0"/>
              <a:t> Interface</a:t>
            </a:r>
          </a:p>
          <a:p>
            <a:pPr lvl="1"/>
            <a:r>
              <a:rPr lang="nl-NL" sz="1400" dirty="0"/>
              <a:t>REST API Resources &amp; Operations </a:t>
            </a:r>
            <a:br>
              <a:rPr lang="nl-NL" sz="1400" dirty="0"/>
            </a:br>
            <a:r>
              <a:rPr lang="nl-NL" sz="1400" dirty="0"/>
              <a:t>– query </a:t>
            </a:r>
            <a:r>
              <a:rPr lang="nl-NL" sz="1400" dirty="0" err="1"/>
              <a:t>and</a:t>
            </a:r>
            <a:r>
              <a:rPr lang="nl-NL" sz="1400" dirty="0"/>
              <a:t> URL parameters, </a:t>
            </a:r>
            <a:r>
              <a:rPr lang="nl-NL" sz="1400" dirty="0" err="1"/>
              <a:t>message</a:t>
            </a:r>
            <a:r>
              <a:rPr lang="nl-NL" sz="1400" dirty="0"/>
              <a:t> formats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Consumed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way </a:t>
            </a:r>
            <a:r>
              <a:rPr lang="nl-NL" sz="1400" dirty="0" err="1"/>
              <a:t>to</a:t>
            </a:r>
            <a:r>
              <a:rPr lang="nl-NL" sz="1400" dirty="0"/>
              <a:t> call | </a:t>
            </a:r>
            <a:r>
              <a:rPr lang="nl-NL" sz="1400" dirty="0" err="1"/>
              <a:t>activate</a:t>
            </a:r>
            <a:r>
              <a:rPr lang="nl-NL" sz="1400" dirty="0"/>
              <a:t>  a microservice </a:t>
            </a:r>
          </a:p>
          <a:p>
            <a:pPr lvl="2"/>
            <a:r>
              <a:rPr lang="nl-NL" sz="1400" dirty="0"/>
              <a:t>Reference </a:t>
            </a:r>
            <a:r>
              <a:rPr lang="nl-NL" sz="1400" dirty="0" err="1"/>
              <a:t>to</a:t>
            </a:r>
            <a:r>
              <a:rPr lang="nl-NL" sz="1400" dirty="0"/>
              <a:t> entry in Event </a:t>
            </a:r>
            <a:r>
              <a:rPr lang="nl-NL" sz="1400" dirty="0" err="1"/>
              <a:t>Catalog</a:t>
            </a:r>
            <a:endParaRPr lang="nl-NL" sz="1400" dirty="0"/>
          </a:p>
          <a:p>
            <a:pPr lvl="2"/>
            <a:r>
              <a:rPr lang="nl-NL" sz="1400" dirty="0"/>
              <a:t>May </a:t>
            </a:r>
            <a:r>
              <a:rPr lang="nl-NL" sz="1400" dirty="0" err="1"/>
              <a:t>include</a:t>
            </a:r>
            <a:r>
              <a:rPr lang="nl-NL" sz="1400" dirty="0"/>
              <a:t> </a:t>
            </a:r>
            <a:r>
              <a:rPr lang="nl-NL" sz="1400" dirty="0" err="1"/>
              <a:t>reference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shared Cache Resource</a:t>
            </a:r>
          </a:p>
          <a:p>
            <a:pPr lvl="1"/>
            <a:r>
              <a:rPr lang="nl-NL" sz="1400" dirty="0"/>
              <a:t>Events </a:t>
            </a:r>
            <a:r>
              <a:rPr lang="nl-NL" sz="1400" dirty="0" err="1"/>
              <a:t>Produced</a:t>
            </a:r>
            <a:r>
              <a:rPr lang="nl-NL" sz="1400" dirty="0"/>
              <a:t> – </a:t>
            </a:r>
            <a:r>
              <a:rPr lang="nl-NL" sz="1400" dirty="0" err="1"/>
              <a:t>alternative</a:t>
            </a:r>
            <a:r>
              <a:rPr lang="nl-NL" sz="1400" dirty="0"/>
              <a:t> output </a:t>
            </a:r>
            <a:r>
              <a:rPr lang="nl-NL" sz="1400" dirty="0" err="1"/>
              <a:t>from</a:t>
            </a:r>
            <a:r>
              <a:rPr lang="nl-NL" sz="1400" dirty="0"/>
              <a:t> microservice</a:t>
            </a:r>
          </a:p>
          <a:p>
            <a:pPr lvl="2"/>
            <a:r>
              <a:rPr lang="nl-NL" sz="1400" dirty="0"/>
              <a:t>Event </a:t>
            </a:r>
            <a:r>
              <a:rPr lang="nl-NL" sz="1400" dirty="0" err="1"/>
              <a:t>can</a:t>
            </a:r>
            <a:r>
              <a:rPr lang="nl-NL" sz="1400" dirty="0"/>
              <a:t> </a:t>
            </a:r>
            <a:r>
              <a:rPr lang="nl-NL" sz="1400" dirty="0" err="1"/>
              <a:t>be</a:t>
            </a:r>
            <a:r>
              <a:rPr lang="nl-NL" sz="1400" dirty="0"/>
              <a:t> </a:t>
            </a:r>
            <a:r>
              <a:rPr lang="nl-NL" sz="1400" dirty="0" err="1"/>
              <a:t>an</a:t>
            </a:r>
            <a:r>
              <a:rPr lang="nl-NL" sz="1400" dirty="0"/>
              <a:t> </a:t>
            </a:r>
            <a:r>
              <a:rPr lang="nl-NL" sz="1400" dirty="0" err="1"/>
              <a:t>asynchronous</a:t>
            </a:r>
            <a:r>
              <a:rPr lang="nl-NL" sz="1400" dirty="0"/>
              <a:t> response </a:t>
            </a:r>
            <a:r>
              <a:rPr lang="nl-NL" sz="1400" dirty="0" err="1"/>
              <a:t>to</a:t>
            </a:r>
            <a:r>
              <a:rPr lang="nl-NL" sz="1400" dirty="0"/>
              <a:t> a </a:t>
            </a:r>
            <a:r>
              <a:rPr lang="nl-NL" sz="1400" dirty="0" err="1"/>
              <a:t>stateless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 </a:t>
            </a:r>
            <a:endParaRPr lang="en-US" sz="1400" dirty="0"/>
          </a:p>
        </p:txBody>
      </p:sp>
      <p:grpSp>
        <p:nvGrpSpPr>
          <p:cNvPr id="10" name="Group 9"/>
          <p:cNvGrpSpPr/>
          <p:nvPr/>
        </p:nvGrpSpPr>
        <p:grpSpPr>
          <a:xfrm>
            <a:off x="6842155" y="605562"/>
            <a:ext cx="1876983" cy="1344413"/>
            <a:chOff x="12919162" y="955717"/>
            <a:chExt cx="1582583" cy="1128338"/>
          </a:xfrm>
        </p:grpSpPr>
        <p:sp>
          <p:nvSpPr>
            <p:cNvPr id="4" name="Rounded Rectangle 3"/>
            <p:cNvSpPr/>
            <p:nvPr/>
          </p:nvSpPr>
          <p:spPr>
            <a:xfrm>
              <a:off x="13299165" y="1032495"/>
              <a:ext cx="880110" cy="1051560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5" name="Rounded Rectangle 4"/>
            <p:cNvSpPr/>
            <p:nvPr/>
          </p:nvSpPr>
          <p:spPr>
            <a:xfrm>
              <a:off x="13299165" y="1032495"/>
              <a:ext cx="880110" cy="224790"/>
            </a:xfrm>
            <a:prstGeom prst="roundRect">
              <a:avLst/>
            </a:prstGeom>
            <a:solidFill>
              <a:schemeClr val="accent2"/>
            </a:solidFill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98" b="1" dirty="0">
                  <a:solidFill>
                    <a:schemeClr val="bg2">
                      <a:lumMod val="95000"/>
                    </a:schemeClr>
                  </a:solidFill>
                </a:rPr>
                <a:t>API</a:t>
              </a:r>
              <a:endParaRPr lang="en-US" sz="1898" b="1" dirty="0">
                <a:solidFill>
                  <a:schemeClr val="bg2">
                    <a:lumMod val="95000"/>
                  </a:schemeClr>
                </a:solidFill>
              </a:endParaRPr>
            </a:p>
          </p:txBody>
        </p:sp>
        <p:sp>
          <p:nvSpPr>
            <p:cNvPr id="6" name="Lightning Bolt 5"/>
            <p:cNvSpPr/>
            <p:nvPr/>
          </p:nvSpPr>
          <p:spPr>
            <a:xfrm>
              <a:off x="13969344" y="1352535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7" name="Right Arrow 6"/>
            <p:cNvSpPr/>
            <p:nvPr/>
          </p:nvSpPr>
          <p:spPr>
            <a:xfrm>
              <a:off x="14276664" y="1392162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8" name="Lightning Bolt 7"/>
            <p:cNvSpPr/>
            <p:nvPr/>
          </p:nvSpPr>
          <p:spPr>
            <a:xfrm>
              <a:off x="13031703" y="955717"/>
              <a:ext cx="419861" cy="544476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  <p:sp>
          <p:nvSpPr>
            <p:cNvPr id="9" name="Right Arrow 8"/>
            <p:cNvSpPr/>
            <p:nvPr/>
          </p:nvSpPr>
          <p:spPr>
            <a:xfrm>
              <a:off x="12919162" y="1165267"/>
              <a:ext cx="225081" cy="232611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531"/>
            </a:p>
          </p:txBody>
        </p:sp>
      </p:grpSp>
      <p:sp>
        <p:nvSpPr>
          <p:cNvPr id="11" name="Up Arrow 10"/>
          <p:cNvSpPr/>
          <p:nvPr/>
        </p:nvSpPr>
        <p:spPr>
          <a:xfrm>
            <a:off x="7605509" y="1700439"/>
            <a:ext cx="482188" cy="499070"/>
          </a:xfrm>
          <a:prstGeom prst="upArrow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12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C6D78B72-652B-4561-8AA0-17150AEB4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1363295-F3A5-4105-B4F3-FBBE0606E77B}"/>
              </a:ext>
            </a:extLst>
          </p:cNvPr>
          <p:cNvCxnSpPr/>
          <p:nvPr/>
        </p:nvCxnSpPr>
        <p:spPr>
          <a:xfrm>
            <a:off x="7605509" y="147484"/>
            <a:ext cx="0" cy="5495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01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9" name="Speech Bubble: Rectangle 38">
            <a:extLst>
              <a:ext uri="{FF2B5EF4-FFF2-40B4-BE49-F238E27FC236}">
                <a16:creationId xmlns:a16="http://schemas.microsoft.com/office/drawing/2014/main" id="{FEF43966-EC78-2E45-23D6-B7683A0C1A40}"/>
              </a:ext>
            </a:extLst>
          </p:cNvPr>
          <p:cNvSpPr/>
          <p:nvPr/>
        </p:nvSpPr>
        <p:spPr>
          <a:xfrm>
            <a:off x="4843877" y="209375"/>
            <a:ext cx="2045534" cy="809616"/>
          </a:xfrm>
          <a:prstGeom prst="wedgeRectCallout">
            <a:avLst>
              <a:gd name="adj1" fmla="val -68422"/>
              <a:gd name="adj2" fmla="val 847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synchronous, route (&amp; discover), retry, load balance, cache, monitor, authorize, TLS</a:t>
            </a:r>
          </a:p>
        </p:txBody>
      </p:sp>
      <p:sp>
        <p:nvSpPr>
          <p:cNvPr id="40" name="Speech Bubble: Rectangle 39">
            <a:extLst>
              <a:ext uri="{FF2B5EF4-FFF2-40B4-BE49-F238E27FC236}">
                <a16:creationId xmlns:a16="http://schemas.microsoft.com/office/drawing/2014/main" id="{C8E4700E-E1B0-625F-F536-1070B7C5BF07}"/>
              </a:ext>
            </a:extLst>
          </p:cNvPr>
          <p:cNvSpPr/>
          <p:nvPr/>
        </p:nvSpPr>
        <p:spPr>
          <a:xfrm>
            <a:off x="5073119" y="3874142"/>
            <a:ext cx="2045534" cy="809616"/>
          </a:xfrm>
          <a:prstGeom prst="wedgeRectCallout">
            <a:avLst>
              <a:gd name="adj1" fmla="val -76270"/>
              <a:gd name="adj2" fmla="val -22973"/>
            </a:avLst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asynchronous, persistent, reliability guarantees</a:t>
            </a:r>
          </a:p>
        </p:txBody>
      </p:sp>
    </p:spTree>
    <p:extLst>
      <p:ext uri="{BB962C8B-B14F-4D97-AF65-F5344CB8AC3E}">
        <p14:creationId xmlns:p14="http://schemas.microsoft.com/office/powerpoint/2010/main" val="2906133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  <p:bldP spid="26" grpId="0" animBg="1"/>
      <p:bldP spid="27" grpId="0" animBg="1"/>
      <p:bldP spid="23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9" grpId="0" animBg="1"/>
      <p:bldP spid="40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8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6" grpId="0" animBg="1"/>
      <p:bldP spid="37" grpId="0" animBg="1"/>
      <p:bldP spid="3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Press Releases | Solace">
            <a:extLst>
              <a:ext uri="{FF2B5EF4-FFF2-40B4-BE49-F238E27FC236}">
                <a16:creationId xmlns:a16="http://schemas.microsoft.com/office/drawing/2014/main" id="{7E48EEB0-A11C-3E9C-525D-F0B6897C1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4473" y="4553070"/>
            <a:ext cx="771386" cy="404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D51DF01-785C-18CB-B49C-984237180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Interaction between Microservices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09DA70-B7C8-EACB-44DF-D73849E6A8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197F25FF-6B60-CD05-A7D0-FDD9883093FA}"/>
              </a:ext>
            </a:extLst>
          </p:cNvPr>
          <p:cNvSpPr/>
          <p:nvPr/>
        </p:nvSpPr>
        <p:spPr>
          <a:xfrm>
            <a:off x="1366698" y="2511883"/>
            <a:ext cx="1043832" cy="12529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7" name="Rounded Rectangle 4">
            <a:extLst>
              <a:ext uri="{FF2B5EF4-FFF2-40B4-BE49-F238E27FC236}">
                <a16:creationId xmlns:a16="http://schemas.microsoft.com/office/drawing/2014/main" id="{A197EC9D-2CF0-BC4C-5BA2-EDD162E09B7C}"/>
              </a:ext>
            </a:extLst>
          </p:cNvPr>
          <p:cNvSpPr/>
          <p:nvPr/>
        </p:nvSpPr>
        <p:spPr>
          <a:xfrm>
            <a:off x="1366698" y="2511883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8" name="Lightning Bolt 7">
            <a:extLst>
              <a:ext uri="{FF2B5EF4-FFF2-40B4-BE49-F238E27FC236}">
                <a16:creationId xmlns:a16="http://schemas.microsoft.com/office/drawing/2014/main" id="{CD128BB7-4F33-21B6-84C3-F1C2F3D8DFF2}"/>
              </a:ext>
            </a:extLst>
          </p:cNvPr>
          <p:cNvSpPr/>
          <p:nvPr/>
        </p:nvSpPr>
        <p:spPr>
          <a:xfrm>
            <a:off x="2161547" y="2893210"/>
            <a:ext cx="497966" cy="648742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9" name="Right Arrow 6">
            <a:extLst>
              <a:ext uri="{FF2B5EF4-FFF2-40B4-BE49-F238E27FC236}">
                <a16:creationId xmlns:a16="http://schemas.microsoft.com/office/drawing/2014/main" id="{BADE2111-A0FC-3A16-2B2A-9897ED9BE0F6}"/>
              </a:ext>
            </a:extLst>
          </p:cNvPr>
          <p:cNvSpPr/>
          <p:nvPr/>
        </p:nvSpPr>
        <p:spPr>
          <a:xfrm>
            <a:off x="2526036" y="2940426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0" name="Lightning Bolt 9">
            <a:extLst>
              <a:ext uri="{FF2B5EF4-FFF2-40B4-BE49-F238E27FC236}">
                <a16:creationId xmlns:a16="http://schemas.microsoft.com/office/drawing/2014/main" id="{2A3B1DF6-36F0-954C-5FB2-6053DC5F3077}"/>
              </a:ext>
            </a:extLst>
          </p:cNvPr>
          <p:cNvSpPr/>
          <p:nvPr/>
        </p:nvSpPr>
        <p:spPr>
          <a:xfrm>
            <a:off x="1049481" y="2420402"/>
            <a:ext cx="265387" cy="472808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1" name="Right Arrow 8">
            <a:extLst>
              <a:ext uri="{FF2B5EF4-FFF2-40B4-BE49-F238E27FC236}">
                <a16:creationId xmlns:a16="http://schemas.microsoft.com/office/drawing/2014/main" id="{0F5810CF-4552-83B5-CDA5-185157BC461C}"/>
              </a:ext>
            </a:extLst>
          </p:cNvPr>
          <p:cNvSpPr/>
          <p:nvPr/>
        </p:nvSpPr>
        <p:spPr>
          <a:xfrm>
            <a:off x="916005" y="2670081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CD4375EE-8D44-379F-6D6E-C247909531E7}"/>
              </a:ext>
            </a:extLst>
          </p:cNvPr>
          <p:cNvCxnSpPr>
            <a:cxnSpLocks/>
          </p:cNvCxnSpPr>
          <p:nvPr/>
        </p:nvCxnSpPr>
        <p:spPr>
          <a:xfrm flipH="1">
            <a:off x="2101026" y="1661276"/>
            <a:ext cx="1051146" cy="857635"/>
          </a:xfrm>
          <a:prstGeom prst="straightConnector1">
            <a:avLst/>
          </a:prstGeom>
          <a:ln w="19050">
            <a:solidFill>
              <a:srgbClr val="FAD6D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3">
            <a:extLst>
              <a:ext uri="{FF2B5EF4-FFF2-40B4-BE49-F238E27FC236}">
                <a16:creationId xmlns:a16="http://schemas.microsoft.com/office/drawing/2014/main" id="{2E3DE7A6-0B5F-93F6-FA37-AFBD77E0C4E7}"/>
              </a:ext>
            </a:extLst>
          </p:cNvPr>
          <p:cNvSpPr/>
          <p:nvPr/>
        </p:nvSpPr>
        <p:spPr>
          <a:xfrm>
            <a:off x="5347129" y="2518911"/>
            <a:ext cx="1043832" cy="1252932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5" name="Rounded Rectangle 4">
            <a:extLst>
              <a:ext uri="{FF2B5EF4-FFF2-40B4-BE49-F238E27FC236}">
                <a16:creationId xmlns:a16="http://schemas.microsoft.com/office/drawing/2014/main" id="{371CAC8E-E235-4C4D-A9DA-22A6194C21E0}"/>
              </a:ext>
            </a:extLst>
          </p:cNvPr>
          <p:cNvSpPr/>
          <p:nvPr/>
        </p:nvSpPr>
        <p:spPr>
          <a:xfrm>
            <a:off x="5347129" y="2518911"/>
            <a:ext cx="1043832" cy="267837"/>
          </a:xfrm>
          <a:prstGeom prst="roundRect">
            <a:avLst/>
          </a:prstGeom>
          <a:solidFill>
            <a:schemeClr val="accent2"/>
          </a:solidFill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98" b="1" dirty="0">
                <a:solidFill>
                  <a:schemeClr val="bg2">
                    <a:lumMod val="95000"/>
                  </a:schemeClr>
                </a:solidFill>
              </a:rPr>
              <a:t>API</a:t>
            </a:r>
            <a:endParaRPr lang="en-US" sz="1898" b="1" dirty="0">
              <a:solidFill>
                <a:schemeClr val="bg2">
                  <a:lumMod val="95000"/>
                </a:schemeClr>
              </a:solidFill>
            </a:endParaRPr>
          </a:p>
        </p:txBody>
      </p:sp>
      <p:sp>
        <p:nvSpPr>
          <p:cNvPr id="16" name="Lightning Bolt 15">
            <a:extLst>
              <a:ext uri="{FF2B5EF4-FFF2-40B4-BE49-F238E27FC236}">
                <a16:creationId xmlns:a16="http://schemas.microsoft.com/office/drawing/2014/main" id="{E56ECD52-F303-5276-B97A-16B121FEFA3D}"/>
              </a:ext>
            </a:extLst>
          </p:cNvPr>
          <p:cNvSpPr/>
          <p:nvPr/>
        </p:nvSpPr>
        <p:spPr>
          <a:xfrm>
            <a:off x="6208716" y="2880102"/>
            <a:ext cx="364489" cy="465780"/>
          </a:xfrm>
          <a:prstGeom prst="lightningBol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7" name="Right Arrow 6">
            <a:extLst>
              <a:ext uri="{FF2B5EF4-FFF2-40B4-BE49-F238E27FC236}">
                <a16:creationId xmlns:a16="http://schemas.microsoft.com/office/drawing/2014/main" id="{92D55636-A54E-366D-FB23-9F24EDA29CE5}"/>
              </a:ext>
            </a:extLst>
          </p:cNvPr>
          <p:cNvSpPr/>
          <p:nvPr/>
        </p:nvSpPr>
        <p:spPr>
          <a:xfrm>
            <a:off x="6506467" y="2947454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9AE8C95F-A276-7EB3-0D8A-1491482CD588}"/>
              </a:ext>
            </a:extLst>
          </p:cNvPr>
          <p:cNvSpPr/>
          <p:nvPr/>
        </p:nvSpPr>
        <p:spPr>
          <a:xfrm>
            <a:off x="5037358" y="2484724"/>
            <a:ext cx="327743" cy="465780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19" name="Right Arrow 8">
            <a:extLst>
              <a:ext uri="{FF2B5EF4-FFF2-40B4-BE49-F238E27FC236}">
                <a16:creationId xmlns:a16="http://schemas.microsoft.com/office/drawing/2014/main" id="{94496629-65FB-5CC9-BB2A-AE408CB5A9EF}"/>
              </a:ext>
            </a:extLst>
          </p:cNvPr>
          <p:cNvSpPr/>
          <p:nvPr/>
        </p:nvSpPr>
        <p:spPr>
          <a:xfrm>
            <a:off x="4896436" y="2677109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CB14982-604D-1359-131B-3234BC135702}"/>
              </a:ext>
            </a:extLst>
          </p:cNvPr>
          <p:cNvCxnSpPr>
            <a:cxnSpLocks/>
          </p:cNvCxnSpPr>
          <p:nvPr/>
        </p:nvCxnSpPr>
        <p:spPr>
          <a:xfrm>
            <a:off x="4313734" y="1661276"/>
            <a:ext cx="1346056" cy="857635"/>
          </a:xfrm>
          <a:prstGeom prst="straightConnector1">
            <a:avLst/>
          </a:prstGeom>
          <a:ln w="19050">
            <a:solidFill>
              <a:srgbClr val="FFDE8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Lightning Bolt 20">
            <a:extLst>
              <a:ext uri="{FF2B5EF4-FFF2-40B4-BE49-F238E27FC236}">
                <a16:creationId xmlns:a16="http://schemas.microsoft.com/office/drawing/2014/main" id="{BBC4DCD7-5582-BDAD-EACE-62364E340291}"/>
              </a:ext>
            </a:extLst>
          </p:cNvPr>
          <p:cNvSpPr/>
          <p:nvPr/>
        </p:nvSpPr>
        <p:spPr>
          <a:xfrm>
            <a:off x="1111838" y="2893210"/>
            <a:ext cx="265387" cy="472808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2" name="Lightning Bolt 21">
            <a:extLst>
              <a:ext uri="{FF2B5EF4-FFF2-40B4-BE49-F238E27FC236}">
                <a16:creationId xmlns:a16="http://schemas.microsoft.com/office/drawing/2014/main" id="{69476E0C-2FD5-F35D-BBC4-DDBDB6B00574}"/>
              </a:ext>
            </a:extLst>
          </p:cNvPr>
          <p:cNvSpPr/>
          <p:nvPr/>
        </p:nvSpPr>
        <p:spPr>
          <a:xfrm>
            <a:off x="6306253" y="2621210"/>
            <a:ext cx="303969" cy="465780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4" name="Right Arrow 6">
            <a:extLst>
              <a:ext uri="{FF2B5EF4-FFF2-40B4-BE49-F238E27FC236}">
                <a16:creationId xmlns:a16="http://schemas.microsoft.com/office/drawing/2014/main" id="{9C5B5538-80DB-4AB2-A859-E3D79C721B49}"/>
              </a:ext>
            </a:extLst>
          </p:cNvPr>
          <p:cNvSpPr/>
          <p:nvPr/>
        </p:nvSpPr>
        <p:spPr>
          <a:xfrm>
            <a:off x="2662802" y="4064655"/>
            <a:ext cx="266952" cy="2771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5" name="Flowchart: Magnetic Disk 24">
            <a:extLst>
              <a:ext uri="{FF2B5EF4-FFF2-40B4-BE49-F238E27FC236}">
                <a16:creationId xmlns:a16="http://schemas.microsoft.com/office/drawing/2014/main" id="{4AFED931-1981-28F9-710C-FCDB9B118CA2}"/>
              </a:ext>
            </a:extLst>
          </p:cNvPr>
          <p:cNvSpPr/>
          <p:nvPr/>
        </p:nvSpPr>
        <p:spPr>
          <a:xfrm>
            <a:off x="2972261" y="4387690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lowchart: Magnetic Disk 25">
            <a:extLst>
              <a:ext uri="{FF2B5EF4-FFF2-40B4-BE49-F238E27FC236}">
                <a16:creationId xmlns:a16="http://schemas.microsoft.com/office/drawing/2014/main" id="{9CA808E6-C2D0-AA45-6DE1-3913F0C40260}"/>
              </a:ext>
            </a:extLst>
          </p:cNvPr>
          <p:cNvSpPr/>
          <p:nvPr/>
        </p:nvSpPr>
        <p:spPr>
          <a:xfrm>
            <a:off x="3465392" y="4310365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lowchart: Magnetic Disk 26">
            <a:extLst>
              <a:ext uri="{FF2B5EF4-FFF2-40B4-BE49-F238E27FC236}">
                <a16:creationId xmlns:a16="http://schemas.microsoft.com/office/drawing/2014/main" id="{0902C371-629E-9497-FBF6-89842170B1A7}"/>
              </a:ext>
            </a:extLst>
          </p:cNvPr>
          <p:cNvSpPr/>
          <p:nvPr/>
        </p:nvSpPr>
        <p:spPr>
          <a:xfrm>
            <a:off x="3963560" y="4387689"/>
            <a:ext cx="488693" cy="297563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353A24B9-CA11-90EF-14E2-39FC18AA573A}"/>
              </a:ext>
            </a:extLst>
          </p:cNvPr>
          <p:cNvSpPr/>
          <p:nvPr/>
        </p:nvSpPr>
        <p:spPr>
          <a:xfrm>
            <a:off x="2928095" y="3731813"/>
            <a:ext cx="1711451" cy="763404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Event Broker</a:t>
            </a:r>
          </a:p>
        </p:txBody>
      </p:sp>
      <p:sp>
        <p:nvSpPr>
          <p:cNvPr id="28" name="Lightning Bolt 27">
            <a:extLst>
              <a:ext uri="{FF2B5EF4-FFF2-40B4-BE49-F238E27FC236}">
                <a16:creationId xmlns:a16="http://schemas.microsoft.com/office/drawing/2014/main" id="{5DDECB49-221C-7F54-6F28-91C7F67CF6C0}"/>
              </a:ext>
            </a:extLst>
          </p:cNvPr>
          <p:cNvSpPr/>
          <p:nvPr/>
        </p:nvSpPr>
        <p:spPr>
          <a:xfrm>
            <a:off x="2464404" y="4254428"/>
            <a:ext cx="175150" cy="174766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29" name="Lightning Bolt 28">
            <a:extLst>
              <a:ext uri="{FF2B5EF4-FFF2-40B4-BE49-F238E27FC236}">
                <a16:creationId xmlns:a16="http://schemas.microsoft.com/office/drawing/2014/main" id="{F289BCD2-44FA-FC71-0882-9CBC9A27C14D}"/>
              </a:ext>
            </a:extLst>
          </p:cNvPr>
          <p:cNvSpPr/>
          <p:nvPr/>
        </p:nvSpPr>
        <p:spPr>
          <a:xfrm>
            <a:off x="2284278" y="4023023"/>
            <a:ext cx="209405" cy="230277"/>
          </a:xfrm>
          <a:prstGeom prst="lightningBol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0" name="Lightning Bolt 29">
            <a:extLst>
              <a:ext uri="{FF2B5EF4-FFF2-40B4-BE49-F238E27FC236}">
                <a16:creationId xmlns:a16="http://schemas.microsoft.com/office/drawing/2014/main" id="{80CE6CAD-B60F-4DC1-EF56-F08162FC90D5}"/>
              </a:ext>
            </a:extLst>
          </p:cNvPr>
          <p:cNvSpPr/>
          <p:nvPr/>
        </p:nvSpPr>
        <p:spPr>
          <a:xfrm>
            <a:off x="2505307" y="4065472"/>
            <a:ext cx="93345" cy="127371"/>
          </a:xfrm>
          <a:prstGeom prst="lightningBol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1" name="Lightning Bolt 30">
            <a:extLst>
              <a:ext uri="{FF2B5EF4-FFF2-40B4-BE49-F238E27FC236}">
                <a16:creationId xmlns:a16="http://schemas.microsoft.com/office/drawing/2014/main" id="{681AE439-8386-7AF6-65A1-C9CA9D293B94}"/>
              </a:ext>
            </a:extLst>
          </p:cNvPr>
          <p:cNvSpPr/>
          <p:nvPr/>
        </p:nvSpPr>
        <p:spPr>
          <a:xfrm>
            <a:off x="2288382" y="4282511"/>
            <a:ext cx="175151" cy="230277"/>
          </a:xfrm>
          <a:prstGeom prst="lightningBol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531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5C0704E2-2CF4-4FAF-C194-AE99C488A058}"/>
              </a:ext>
            </a:extLst>
          </p:cNvPr>
          <p:cNvSpPr/>
          <p:nvPr/>
        </p:nvSpPr>
        <p:spPr>
          <a:xfrm>
            <a:off x="3073966" y="1050208"/>
            <a:ext cx="1498033" cy="611068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 | Service Mesh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5A8479C5-AF8E-FD23-3854-7A6C6A516792}"/>
              </a:ext>
            </a:extLst>
          </p:cNvPr>
          <p:cNvSpPr/>
          <p:nvPr/>
        </p:nvSpPr>
        <p:spPr>
          <a:xfrm>
            <a:off x="4334617" y="2806021"/>
            <a:ext cx="572430" cy="935792"/>
          </a:xfrm>
          <a:custGeom>
            <a:avLst/>
            <a:gdLst>
              <a:gd name="connsiteX0" fmla="*/ 544510 w 572430"/>
              <a:gd name="connsiteY0" fmla="*/ 0 h 935792"/>
              <a:gd name="connsiteX1" fmla="*/ 58 w 572430"/>
              <a:gd name="connsiteY1" fmla="*/ 935341 h 935792"/>
              <a:gd name="connsiteX2" fmla="*/ 572430 w 572430"/>
              <a:gd name="connsiteY2" fmla="*/ 97723 h 935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72430" h="935792">
                <a:moveTo>
                  <a:pt x="544510" y="0"/>
                </a:moveTo>
                <a:cubicBezTo>
                  <a:pt x="269957" y="459527"/>
                  <a:pt x="-4595" y="919054"/>
                  <a:pt x="58" y="935341"/>
                </a:cubicBezTo>
                <a:cubicBezTo>
                  <a:pt x="4711" y="951628"/>
                  <a:pt x="288570" y="524675"/>
                  <a:pt x="572430" y="97723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F77569FF-605D-70C8-5571-4C68A498C91C}"/>
              </a:ext>
            </a:extLst>
          </p:cNvPr>
          <p:cNvSpPr/>
          <p:nvPr/>
        </p:nvSpPr>
        <p:spPr>
          <a:xfrm>
            <a:off x="900440" y="2868843"/>
            <a:ext cx="2038965" cy="1756893"/>
          </a:xfrm>
          <a:custGeom>
            <a:avLst/>
            <a:gdLst>
              <a:gd name="connsiteX0" fmla="*/ 0 w 2038965"/>
              <a:gd name="connsiteY0" fmla="*/ 0 h 1756893"/>
              <a:gd name="connsiteX1" fmla="*/ 376928 w 2038965"/>
              <a:gd name="connsiteY1" fmla="*/ 1193606 h 1756893"/>
              <a:gd name="connsiteX2" fmla="*/ 1598455 w 2038965"/>
              <a:gd name="connsiteY2" fmla="*/ 1752018 h 1756893"/>
              <a:gd name="connsiteX3" fmla="*/ 2017264 w 2038965"/>
              <a:gd name="connsiteY3" fmla="*/ 1465832 h 1756893"/>
              <a:gd name="connsiteX4" fmla="*/ 1947462 w 2038965"/>
              <a:gd name="connsiteY4" fmla="*/ 1472812 h 1756893"/>
              <a:gd name="connsiteX5" fmla="*/ 1675236 w 2038965"/>
              <a:gd name="connsiteY5" fmla="*/ 1689197 h 1756893"/>
              <a:gd name="connsiteX6" fmla="*/ 1200586 w 2038965"/>
              <a:gd name="connsiteY6" fmla="*/ 1570534 h 1756893"/>
              <a:gd name="connsiteX7" fmla="*/ 383908 w 2038965"/>
              <a:gd name="connsiteY7" fmla="*/ 1081923 h 1756893"/>
              <a:gd name="connsiteX8" fmla="*/ 83762 w 2038965"/>
              <a:gd name="connsiteY8" fmla="*/ 76781 h 1756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038965" h="1756893">
                <a:moveTo>
                  <a:pt x="0" y="0"/>
                </a:moveTo>
                <a:cubicBezTo>
                  <a:pt x="55259" y="450801"/>
                  <a:pt x="110519" y="901603"/>
                  <a:pt x="376928" y="1193606"/>
                </a:cubicBezTo>
                <a:cubicBezTo>
                  <a:pt x="643337" y="1485609"/>
                  <a:pt x="1325066" y="1706647"/>
                  <a:pt x="1598455" y="1752018"/>
                </a:cubicBezTo>
                <a:cubicBezTo>
                  <a:pt x="1871844" y="1797389"/>
                  <a:pt x="1959096" y="1512366"/>
                  <a:pt x="2017264" y="1465832"/>
                </a:cubicBezTo>
                <a:cubicBezTo>
                  <a:pt x="2075432" y="1419298"/>
                  <a:pt x="2004467" y="1435585"/>
                  <a:pt x="1947462" y="1472812"/>
                </a:cubicBezTo>
                <a:cubicBezTo>
                  <a:pt x="1890457" y="1510039"/>
                  <a:pt x="1799715" y="1672910"/>
                  <a:pt x="1675236" y="1689197"/>
                </a:cubicBezTo>
                <a:cubicBezTo>
                  <a:pt x="1550757" y="1705484"/>
                  <a:pt x="1415807" y="1671746"/>
                  <a:pt x="1200586" y="1570534"/>
                </a:cubicBezTo>
                <a:cubicBezTo>
                  <a:pt x="985365" y="1469322"/>
                  <a:pt x="570045" y="1330882"/>
                  <a:pt x="383908" y="1081923"/>
                </a:cubicBezTo>
                <a:cubicBezTo>
                  <a:pt x="197771" y="832964"/>
                  <a:pt x="140766" y="454872"/>
                  <a:pt x="83762" y="76781"/>
                </a:cubicBezTo>
              </a:path>
            </a:pathLst>
          </a:custGeom>
          <a:noFill/>
          <a:ln w="6350">
            <a:prstDash val="dash"/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68DC3B2-89E9-E06B-BC0D-CDD65AB171DF}"/>
              </a:ext>
            </a:extLst>
          </p:cNvPr>
          <p:cNvSpPr/>
          <p:nvPr/>
        </p:nvSpPr>
        <p:spPr>
          <a:xfrm>
            <a:off x="4565020" y="1095845"/>
            <a:ext cx="3414360" cy="2462724"/>
          </a:xfrm>
          <a:custGeom>
            <a:avLst/>
            <a:gdLst>
              <a:gd name="connsiteX0" fmla="*/ 1828800 w 3414360"/>
              <a:gd name="connsiteY0" fmla="*/ 2303489 h 2462724"/>
              <a:gd name="connsiteX1" fmla="*/ 3287652 w 3414360"/>
              <a:gd name="connsiteY1" fmla="*/ 2254628 h 2462724"/>
              <a:gd name="connsiteX2" fmla="*/ 2966565 w 3414360"/>
              <a:gd name="connsiteY2" fmla="*/ 265285 h 2462724"/>
              <a:gd name="connsiteX3" fmla="*/ 0 w 3414360"/>
              <a:gd name="connsiteY3" fmla="*/ 76821 h 2462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14360" h="2462724">
                <a:moveTo>
                  <a:pt x="1828800" y="2303489"/>
                </a:moveTo>
                <a:cubicBezTo>
                  <a:pt x="2463412" y="2448909"/>
                  <a:pt x="3098025" y="2594329"/>
                  <a:pt x="3287652" y="2254628"/>
                </a:cubicBezTo>
                <a:cubicBezTo>
                  <a:pt x="3477279" y="1914927"/>
                  <a:pt x="3514507" y="628253"/>
                  <a:pt x="2966565" y="265285"/>
                </a:cubicBezTo>
                <a:cubicBezTo>
                  <a:pt x="2418623" y="-97683"/>
                  <a:pt x="1209311" y="-10431"/>
                  <a:pt x="0" y="76821"/>
                </a:cubicBezTo>
              </a:path>
            </a:pathLst>
          </a:custGeom>
          <a:noFill/>
          <a:ln>
            <a:solidFill>
              <a:srgbClr val="FAD6D6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00FBA2A3-C376-49CE-4F30-D26D79EA69ED}"/>
              </a:ext>
            </a:extLst>
          </p:cNvPr>
          <p:cNvSpPr/>
          <p:nvPr/>
        </p:nvSpPr>
        <p:spPr>
          <a:xfrm>
            <a:off x="2394192" y="1675237"/>
            <a:ext cx="1361130" cy="1971987"/>
          </a:xfrm>
          <a:custGeom>
            <a:avLst/>
            <a:gdLst>
              <a:gd name="connsiteX0" fmla="*/ 0 w 1361130"/>
              <a:gd name="connsiteY0" fmla="*/ 1919542 h 1971987"/>
              <a:gd name="connsiteX1" fmla="*/ 998162 w 1361130"/>
              <a:gd name="connsiteY1" fmla="*/ 1926522 h 1971987"/>
              <a:gd name="connsiteX2" fmla="*/ 1235487 w 1361130"/>
              <a:gd name="connsiteY2" fmla="*/ 1430931 h 1971987"/>
              <a:gd name="connsiteX3" fmla="*/ 1361130 w 1361130"/>
              <a:gd name="connsiteY3" fmla="*/ 0 h 197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1130" h="1971987">
                <a:moveTo>
                  <a:pt x="0" y="1919542"/>
                </a:moveTo>
                <a:cubicBezTo>
                  <a:pt x="396123" y="1963749"/>
                  <a:pt x="792247" y="2007957"/>
                  <a:pt x="998162" y="1926522"/>
                </a:cubicBezTo>
                <a:cubicBezTo>
                  <a:pt x="1204077" y="1845087"/>
                  <a:pt x="1174992" y="1752018"/>
                  <a:pt x="1235487" y="1430931"/>
                </a:cubicBezTo>
                <a:cubicBezTo>
                  <a:pt x="1295982" y="1109844"/>
                  <a:pt x="1328556" y="554922"/>
                  <a:pt x="1361130" y="0"/>
                </a:cubicBezTo>
              </a:path>
            </a:pathLst>
          </a:custGeom>
          <a:noFill/>
          <a:ln>
            <a:solidFill>
              <a:srgbClr val="FFDE82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2F3ACF1-E5B0-DD7F-29C8-AA6893D633D8}"/>
              </a:ext>
            </a:extLst>
          </p:cNvPr>
          <p:cNvGrpSpPr/>
          <p:nvPr/>
        </p:nvGrpSpPr>
        <p:grpSpPr>
          <a:xfrm>
            <a:off x="4688689" y="3835628"/>
            <a:ext cx="197170" cy="418800"/>
            <a:chOff x="10011219" y="3278059"/>
            <a:chExt cx="262893" cy="55840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49FD4EB-D3B9-3C11-9420-6ACCC6CD1BAC}"/>
                </a:ext>
              </a:extLst>
            </p:cNvPr>
            <p:cNvSpPr txBox="1"/>
            <p:nvPr/>
          </p:nvSpPr>
          <p:spPr>
            <a:xfrm>
              <a:off x="10011219" y="3713348"/>
              <a:ext cx="262893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Kafka</a:t>
              </a:r>
            </a:p>
          </p:txBody>
        </p:sp>
        <p:pic>
          <p:nvPicPr>
            <p:cNvPr id="13" name="Picture 12" descr="A close up of a logo&#10;&#10;Description automatically generated">
              <a:extLst>
                <a:ext uri="{FF2B5EF4-FFF2-40B4-BE49-F238E27FC236}">
                  <a16:creationId xmlns:a16="http://schemas.microsoft.com/office/drawing/2014/main" id="{CC10C737-3906-9290-CBCC-74DD3D3472A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0037286" y="3278059"/>
              <a:ext cx="210761" cy="342135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1D5E3B8-735F-A04E-33D2-952F86B8AD6A}"/>
              </a:ext>
            </a:extLst>
          </p:cNvPr>
          <p:cNvGrpSpPr/>
          <p:nvPr/>
        </p:nvGrpSpPr>
        <p:grpSpPr>
          <a:xfrm>
            <a:off x="5408517" y="3941701"/>
            <a:ext cx="240559" cy="358102"/>
            <a:chOff x="9821876" y="953897"/>
            <a:chExt cx="320745" cy="477469"/>
          </a:xfrm>
          <a:solidFill>
            <a:schemeClr val="bg1">
              <a:lumMod val="95000"/>
            </a:schemeClr>
          </a:solidFill>
        </p:grpSpPr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2CC44EDB-F993-2F51-3E48-FD5397E8647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21876" y="953897"/>
              <a:ext cx="320745" cy="268531"/>
            </a:xfrm>
            <a:prstGeom prst="rect">
              <a:avLst/>
            </a:prstGeom>
            <a:grpFill/>
          </p:spPr>
        </p:pic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936FE800-5B61-BFA1-B783-DCCCBB11404E}"/>
                </a:ext>
              </a:extLst>
            </p:cNvPr>
            <p:cNvSpPr txBox="1"/>
            <p:nvPr/>
          </p:nvSpPr>
          <p:spPr>
            <a:xfrm>
              <a:off x="9849733" y="1308255"/>
              <a:ext cx="265030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Redis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E87B3CD-73DE-4BF9-F854-9DAD8133D61F}"/>
              </a:ext>
            </a:extLst>
          </p:cNvPr>
          <p:cNvGrpSpPr/>
          <p:nvPr/>
        </p:nvGrpSpPr>
        <p:grpSpPr>
          <a:xfrm>
            <a:off x="4716923" y="4417167"/>
            <a:ext cx="347852" cy="358102"/>
            <a:chOff x="9750347" y="953897"/>
            <a:chExt cx="463803" cy="477469"/>
          </a:xfrm>
          <a:solidFill>
            <a:schemeClr val="bg1">
              <a:lumMod val="95000"/>
            </a:schemeClr>
          </a:solidFill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229888B4-F616-FE0A-D8C5-BC623FF77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845586" y="953897"/>
              <a:ext cx="273325" cy="268531"/>
            </a:xfrm>
            <a:prstGeom prst="rect">
              <a:avLst/>
            </a:prstGeom>
            <a:grpFill/>
          </p:spPr>
        </p:pic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D73139E-BAE2-BE9F-280B-9FD685A92E26}"/>
                </a:ext>
              </a:extLst>
            </p:cNvPr>
            <p:cNvSpPr txBox="1"/>
            <p:nvPr/>
          </p:nvSpPr>
          <p:spPr>
            <a:xfrm>
              <a:off x="9750347" y="1308255"/>
              <a:ext cx="463803" cy="12311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RabbitMQ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A12CADA-5C40-BE52-BF3B-8ECE618D1A73}"/>
              </a:ext>
            </a:extLst>
          </p:cNvPr>
          <p:cNvGrpSpPr/>
          <p:nvPr/>
        </p:nvGrpSpPr>
        <p:grpSpPr>
          <a:xfrm>
            <a:off x="5334869" y="4393838"/>
            <a:ext cx="331859" cy="493763"/>
            <a:chOff x="11147028" y="3239662"/>
            <a:chExt cx="442479" cy="658350"/>
          </a:xfrm>
          <a:solidFill>
            <a:schemeClr val="bg1">
              <a:lumMod val="95000"/>
            </a:schemeClr>
          </a:solidFill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076AD429-E43D-74D8-DF89-7B9016FAE361}"/>
                </a:ext>
              </a:extLst>
            </p:cNvPr>
            <p:cNvSpPr txBox="1"/>
            <p:nvPr/>
          </p:nvSpPr>
          <p:spPr>
            <a:xfrm>
              <a:off x="11170563" y="3651791"/>
              <a:ext cx="395408" cy="246221"/>
            </a:xfrm>
            <a:prstGeom prst="rect">
              <a:avLst/>
            </a:prstGeom>
            <a:grp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GCP</a:t>
              </a:r>
            </a:p>
            <a:p>
              <a:pPr algn="ctr" defTabSz="685775">
                <a:defRPr/>
              </a:pPr>
              <a:r>
                <a:rPr lang="en-US" sz="60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Pub/Sub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2CBB7A5-494C-DBFC-EC05-03F81D52912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147028" y="3239662"/>
              <a:ext cx="442479" cy="442479"/>
            </a:xfrm>
            <a:prstGeom prst="rect">
              <a:avLst/>
            </a:prstGeom>
            <a:grpFill/>
          </p:spPr>
        </p:pic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84E603A2-F4D0-D40D-660C-6B91887AD470}"/>
              </a:ext>
            </a:extLst>
          </p:cNvPr>
          <p:cNvGrpSpPr/>
          <p:nvPr/>
        </p:nvGrpSpPr>
        <p:grpSpPr>
          <a:xfrm>
            <a:off x="5693880" y="4272001"/>
            <a:ext cx="411972" cy="446432"/>
            <a:chOff x="9161280" y="897678"/>
            <a:chExt cx="549296" cy="595242"/>
          </a:xfrm>
        </p:grpSpPr>
        <p:pic>
          <p:nvPicPr>
            <p:cNvPr id="50" name="Graphic 49">
              <a:extLst>
                <a:ext uri="{FF2B5EF4-FFF2-40B4-BE49-F238E27FC236}">
                  <a16:creationId xmlns:a16="http://schemas.microsoft.com/office/drawing/2014/main" id="{E88C0DF8-432A-6D49-620B-6C6163E84C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9270832" y="897678"/>
              <a:ext cx="330190" cy="330190"/>
            </a:xfrm>
            <a:prstGeom prst="rect">
              <a:avLst/>
            </a:prstGeom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2348AF52-324F-8EE4-7460-11DCD7577931}"/>
                </a:ext>
              </a:extLst>
            </p:cNvPr>
            <p:cNvSpPr txBox="1"/>
            <p:nvPr/>
          </p:nvSpPr>
          <p:spPr>
            <a:xfrm>
              <a:off x="9161280" y="1246699"/>
              <a:ext cx="549296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Azure </a:t>
              </a:r>
            </a:p>
            <a:p>
              <a:pPr algn="ctr" defTabSz="685775">
                <a:defRPr/>
              </a:pPr>
              <a:r>
                <a:rPr lang="en-US" sz="600" dirty="0">
                  <a:gradFill>
                    <a:gsLst>
                      <a:gs pos="2917">
                        <a:srgbClr val="000000"/>
                      </a:gs>
                      <a:gs pos="30000">
                        <a:srgbClr val="000000"/>
                      </a:gs>
                    </a:gsLst>
                    <a:lin ang="5400000" scaled="0"/>
                  </a:gradFill>
                  <a:latin typeface="+mj-lt"/>
                </a:rPr>
                <a:t>Service Bus</a:t>
              </a:r>
            </a:p>
          </p:txBody>
        </p: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F6FE67A8-9562-379F-6A26-A9165FC5AFE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59408" y="3402671"/>
            <a:ext cx="354541" cy="174112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0FBFDF1A-5E60-D806-98DB-18B971F5F55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96487" y="3856279"/>
            <a:ext cx="740721" cy="245164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9B5F58B2-BB08-E281-F29D-3C5D295E9DF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73643" y="4066622"/>
            <a:ext cx="363564" cy="133288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3D559C95-4642-CB72-6EE5-A8BA7B5041D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30419" y="3589787"/>
            <a:ext cx="407192" cy="189409"/>
          </a:xfrm>
          <a:prstGeom prst="rect">
            <a:avLst/>
          </a:prstGeom>
        </p:spPr>
      </p:pic>
      <p:pic>
        <p:nvPicPr>
          <p:cNvPr id="56" name="Picture 34" descr="NET – Logos Download">
            <a:extLst>
              <a:ext uri="{FF2B5EF4-FFF2-40B4-BE49-F238E27FC236}">
                <a16:creationId xmlns:a16="http://schemas.microsoft.com/office/drawing/2014/main" id="{50A84937-CC87-39BE-A98B-0B8636205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7292" y="3496009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84612C61-3CD2-6A9C-75F2-81F6F9CBC32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88887" y="4051609"/>
            <a:ext cx="280012" cy="143695"/>
          </a:xfrm>
          <a:prstGeom prst="rect">
            <a:avLst/>
          </a:prstGeom>
        </p:spPr>
      </p:pic>
      <p:pic>
        <p:nvPicPr>
          <p:cNvPr id="58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0D0C5715-9609-B864-49C5-968A1C8D8B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6503" y="3750668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9" name="Picture 42">
            <a:extLst>
              <a:ext uri="{FF2B5EF4-FFF2-40B4-BE49-F238E27FC236}">
                <a16:creationId xmlns:a16="http://schemas.microsoft.com/office/drawing/2014/main" id="{93B22C24-DE2C-5D86-E640-F422EB04BE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5481" y="3354386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DC36F118-5E00-BCB6-4CA6-1756D6B0E49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09156" y="3572954"/>
            <a:ext cx="471548" cy="2583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BEA6A35-768F-38F8-27B0-1EE0B60A33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9" y="4432752"/>
            <a:ext cx="974249" cy="210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9DC2D56-7AE2-4F77-7222-AC436A5D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661" y="3998208"/>
            <a:ext cx="857090" cy="547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et up Red Hat AMQ Streams custom certificates on OpenShift - Red Hat ...">
            <a:extLst>
              <a:ext uri="{FF2B5EF4-FFF2-40B4-BE49-F238E27FC236}">
                <a16:creationId xmlns:a16="http://schemas.microsoft.com/office/drawing/2014/main" id="{AFA66349-8AF8-4D37-3389-C54FC0AADA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0286" y="3881710"/>
            <a:ext cx="761339" cy="597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0" name="Picture 69">
            <a:extLst>
              <a:ext uri="{FF2B5EF4-FFF2-40B4-BE49-F238E27FC236}">
                <a16:creationId xmlns:a16="http://schemas.microsoft.com/office/drawing/2014/main" id="{12F3739F-BA9E-2314-C7B6-269E505956D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13950" y="3385665"/>
            <a:ext cx="895834" cy="416705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E4FD6437-386A-817A-3EC8-8C160F86A4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0121" y="3404535"/>
            <a:ext cx="354541" cy="174112"/>
          </a:xfrm>
          <a:prstGeom prst="rect">
            <a:avLst/>
          </a:prstGeom>
        </p:spPr>
      </p:pic>
      <p:pic>
        <p:nvPicPr>
          <p:cNvPr id="72" name="Picture 71">
            <a:extLst>
              <a:ext uri="{FF2B5EF4-FFF2-40B4-BE49-F238E27FC236}">
                <a16:creationId xmlns:a16="http://schemas.microsoft.com/office/drawing/2014/main" id="{191C291B-FB64-AF48-BACF-51CD65ECE0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7200" y="3858143"/>
            <a:ext cx="740721" cy="245164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D139F523-B440-2A20-7B4F-8549BE67245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84356" y="4068486"/>
            <a:ext cx="363564" cy="133288"/>
          </a:xfrm>
          <a:prstGeom prst="rect">
            <a:avLst/>
          </a:prstGeom>
        </p:spPr>
      </p:pic>
      <p:pic>
        <p:nvPicPr>
          <p:cNvPr id="74" name="Picture 34" descr="NET – Logos Download">
            <a:extLst>
              <a:ext uri="{FF2B5EF4-FFF2-40B4-BE49-F238E27FC236}">
                <a16:creationId xmlns:a16="http://schemas.microsoft.com/office/drawing/2014/main" id="{3EBD7D51-12CA-BDFE-BF38-604700CD6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05" y="3497873"/>
            <a:ext cx="359818" cy="33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A17AEF32-91E9-EB81-257A-CF208D5D38F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9600" y="4053473"/>
            <a:ext cx="280012" cy="143695"/>
          </a:xfrm>
          <a:prstGeom prst="rect">
            <a:avLst/>
          </a:prstGeom>
        </p:spPr>
      </p:pic>
      <p:pic>
        <p:nvPicPr>
          <p:cNvPr id="76" name="Picture 36" descr="Download C++ Logo in SVG Vector or PNG File Format - Logo.wine">
            <a:extLst>
              <a:ext uri="{FF2B5EF4-FFF2-40B4-BE49-F238E27FC236}">
                <a16:creationId xmlns:a16="http://schemas.microsoft.com/office/drawing/2014/main" id="{AB0E7BD4-EB94-207D-955F-224558AAA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216" y="3752532"/>
            <a:ext cx="471548" cy="3032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7" name="Picture 42">
            <a:extLst>
              <a:ext uri="{FF2B5EF4-FFF2-40B4-BE49-F238E27FC236}">
                <a16:creationId xmlns:a16="http://schemas.microsoft.com/office/drawing/2014/main" id="{2B5021D5-1D58-88D7-F8B6-D23E165FB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194" y="3356250"/>
            <a:ext cx="555687" cy="119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8" name="Picture 77">
            <a:extLst>
              <a:ext uri="{FF2B5EF4-FFF2-40B4-BE49-F238E27FC236}">
                <a16:creationId xmlns:a16="http://schemas.microsoft.com/office/drawing/2014/main" id="{C0889E64-630C-6A40-F188-CCB5127D71E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19869" y="3574818"/>
            <a:ext cx="471548" cy="258359"/>
          </a:xfrm>
          <a:prstGeom prst="rect">
            <a:avLst/>
          </a:prstGeom>
        </p:spPr>
      </p:pic>
      <p:pic>
        <p:nvPicPr>
          <p:cNvPr id="79" name="Picture 78">
            <a:extLst>
              <a:ext uri="{FF2B5EF4-FFF2-40B4-BE49-F238E27FC236}">
                <a16:creationId xmlns:a16="http://schemas.microsoft.com/office/drawing/2014/main" id="{55F67635-4BB0-B8B4-2E05-7B1962EF545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25557" y="4218102"/>
            <a:ext cx="407192" cy="189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271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6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Client Libraries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Client </a:t>
            </a:r>
            <a:r>
              <a:rPr lang="nl-NL" dirty="0" err="1"/>
              <a:t>libraries</a:t>
            </a:r>
            <a:endParaRPr lang="nl-NL" dirty="0"/>
          </a:p>
          <a:p>
            <a:pPr lvl="1"/>
            <a:r>
              <a:rPr lang="nl-NL" dirty="0"/>
              <a:t>C/C++</a:t>
            </a:r>
          </a:p>
          <a:p>
            <a:pPr lvl="1"/>
            <a:r>
              <a:rPr lang="nl-NL" dirty="0"/>
              <a:t>Python</a:t>
            </a:r>
          </a:p>
          <a:p>
            <a:pPr lvl="1"/>
            <a:r>
              <a:rPr lang="nl-NL" dirty="0"/>
              <a:t>Go</a:t>
            </a:r>
          </a:p>
          <a:p>
            <a:pPr lvl="1"/>
            <a:r>
              <a:rPr lang="nl-NL" dirty="0"/>
              <a:t>Java</a:t>
            </a:r>
          </a:p>
          <a:p>
            <a:pPr lvl="1"/>
            <a:r>
              <a:rPr lang="nl-NL" dirty="0"/>
              <a:t>.NET</a:t>
            </a:r>
          </a:p>
          <a:p>
            <a:pPr lvl="1"/>
            <a:r>
              <a:rPr lang="nl-NL" dirty="0" err="1"/>
              <a:t>JavaScript</a:t>
            </a:r>
            <a:r>
              <a:rPr lang="nl-NL" dirty="0"/>
              <a:t>/Node</a:t>
            </a:r>
          </a:p>
          <a:p>
            <a:pPr lvl="1"/>
            <a:r>
              <a:rPr lang="nl-NL" dirty="0"/>
              <a:t>Ruby</a:t>
            </a:r>
          </a:p>
          <a:p>
            <a:pPr lvl="1"/>
            <a:r>
              <a:rPr lang="nl-NL" dirty="0"/>
              <a:t>Scala</a:t>
            </a:r>
          </a:p>
          <a:p>
            <a:pPr lvl="1"/>
            <a:r>
              <a:rPr lang="nl-NL" dirty="0" err="1"/>
              <a:t>and</a:t>
            </a:r>
            <a:r>
              <a:rPr lang="nl-NL" dirty="0"/>
              <a:t> more..</a:t>
            </a:r>
          </a:p>
          <a:p>
            <a:pPr lvl="1"/>
            <a:endParaRPr lang="nl-NL" dirty="0"/>
          </a:p>
          <a:p>
            <a:r>
              <a:rPr lang="nl-NL" dirty="0" err="1"/>
              <a:t>Also</a:t>
            </a:r>
            <a:r>
              <a:rPr lang="nl-NL" dirty="0"/>
              <a:t>: REST Proxy (part of open source </a:t>
            </a:r>
            <a:r>
              <a:rPr lang="nl-NL" dirty="0" err="1"/>
              <a:t>Confluent</a:t>
            </a:r>
            <a:r>
              <a:rPr lang="nl-NL" dirty="0"/>
              <a:t> Platform)</a:t>
            </a:r>
          </a:p>
          <a:p>
            <a:pPr lvl="1"/>
            <a:r>
              <a:rPr lang="nl-NL" dirty="0"/>
              <a:t>Produce, </a:t>
            </a:r>
            <a:r>
              <a:rPr lang="nl-NL" dirty="0" err="1"/>
              <a:t>Consume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manage </a:t>
            </a:r>
            <a:r>
              <a:rPr lang="nl-NL" dirty="0" err="1"/>
              <a:t>through</a:t>
            </a:r>
            <a:r>
              <a:rPr lang="nl-NL" dirty="0"/>
              <a:t> REST API calls</a:t>
            </a:r>
          </a:p>
          <a:p>
            <a:pPr marL="0" indent="0">
              <a:buNone/>
            </a:pP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E66443-B949-4B25-A7A6-324D94F26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475" y="907784"/>
            <a:ext cx="2557633" cy="332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 descr="https://s14-eu5.startpage.com/cgi-bin/serveimage?url=https%3A%2F%2Fwww.python.org%2Fstatic%2Fcommunity_logos%2Fpython-logo-master-v3-TM.png&amp;sp=b27e193ffa0a34278f0780306b8230db&amp;anticache=751367">
            <a:extLst>
              <a:ext uri="{FF2B5EF4-FFF2-40B4-BE49-F238E27FC236}">
                <a16:creationId xmlns:a16="http://schemas.microsoft.com/office/drawing/2014/main" id="{359B1360-E62A-4E87-8B37-6A52F0862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8545" y="1771787"/>
            <a:ext cx="1730631" cy="584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https://s14-eu5.startpage.com/cgi-bin/serveimage?url=https%3A%2F%2Fencrypted-tbn0.gstatic.com%2Fimages%3Fq%3Dtbn%3AANd9GcRmcgiBxmDbfz0MqVZ_noUgBi8cwTibLUID_kmd1Iy0mro344hWAmYgv9BM%26s&amp;sp=00620fff97247c2373e534991a873834&amp;anticache=835486">
            <a:extLst>
              <a:ext uri="{FF2B5EF4-FFF2-40B4-BE49-F238E27FC236}">
                <a16:creationId xmlns:a16="http://schemas.microsoft.com/office/drawing/2014/main" id="{25B64675-CB19-463E-953D-2987E63E9F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0442" y="1080000"/>
            <a:ext cx="1033554" cy="578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https://s14-eu5.startpage.com/cgi-bin/serveimage?url=https%3A%2F%2Ffuzati.com%2Fwp-content%2Fuploads%2F2016%2F12%2FRuby-Logo.png&amp;sp=b162e3baf55d39592ffbb2b742927a03&amp;anticache=672330">
            <a:extLst>
              <a:ext uri="{FF2B5EF4-FFF2-40B4-BE49-F238E27FC236}">
                <a16:creationId xmlns:a16="http://schemas.microsoft.com/office/drawing/2014/main" id="{1E6D711A-08E5-48B3-A350-81C6FAEF1C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285" y="1935940"/>
            <a:ext cx="598354" cy="416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4" descr="https://s14-eu5.startpage.com/cgi-bin/serveimage?url=https%3A%2F%2Fupload.wikimedia.org%2Fwikipedia%2Fen%2F8%2F85%2FScala_logo.png&amp;sp=8adaa16219cc85fb2f2beb7a293d2330&amp;anticache=903441">
            <a:extLst>
              <a:ext uri="{FF2B5EF4-FFF2-40B4-BE49-F238E27FC236}">
                <a16:creationId xmlns:a16="http://schemas.microsoft.com/office/drawing/2014/main" id="{719417CF-D4D9-4817-AEFC-B169B0035B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0785" y="2987286"/>
            <a:ext cx="841808" cy="344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6" descr="https://s14-eu5.startpage.com/wikioimage/35e4caa3ab4a872292cb587b6e4ec893.png">
            <a:extLst>
              <a:ext uri="{FF2B5EF4-FFF2-40B4-BE49-F238E27FC236}">
                <a16:creationId xmlns:a16="http://schemas.microsoft.com/office/drawing/2014/main" id="{79FAFA30-7B42-4593-B136-F93FF327DC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731" y="2932606"/>
            <a:ext cx="454277" cy="4542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2" descr="https://s14-eu5.startpage.com/cgi-bin/serveimage?url=https%3A%2F%2Fencrypted-tbn0.gstatic.com%2Fimages%3Fq%3Dtbn%3AANd9GcS4Mgykegd7Wblg6dSAz8hvQD4sK0pZgs0Kt85njX3A80SBLpA&amp;sp=50e94963e01bf3e5ae78227ecb236529&amp;anticache=751384">
            <a:extLst>
              <a:ext uri="{FF2B5EF4-FFF2-40B4-BE49-F238E27FC236}">
                <a16:creationId xmlns:a16="http://schemas.microsoft.com/office/drawing/2014/main" id="{4067C914-F539-42DC-B3B9-B39D20A841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2898" y="2489586"/>
            <a:ext cx="575659" cy="3223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F4DD071A-BE70-4984-BD9F-A5594C4E04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369" y="119415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https://s14-eu5.startpage.com/cgi-bin/serveimage?url=https%3A%2F%2Fraw.githubusercontent.com%2Fisocpp%2Flogos%2Fmaster%2Fcpp_logo.png&amp;sp=34086d7e3afe334b4087302ff1830fc6&amp;anticache=879999">
            <a:extLst>
              <a:ext uri="{FF2B5EF4-FFF2-40B4-BE49-F238E27FC236}">
                <a16:creationId xmlns:a16="http://schemas.microsoft.com/office/drawing/2014/main" id="{FE364DB3-6BFB-46C5-A81E-B79A5D4D8D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4335" y="2417589"/>
            <a:ext cx="414832" cy="466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DC61334E-A93C-4DB4-AF5E-3B44260F26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6109" y="2237947"/>
            <a:ext cx="1045942" cy="730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A7031C9B-4C1C-465F-874F-F24A637A127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68164" y="3584973"/>
            <a:ext cx="1145628" cy="179004"/>
          </a:xfrm>
          <a:prstGeom prst="rect">
            <a:avLst/>
          </a:prstGeom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0806B497-3FDA-4FF6-8DA7-0EFBA7AB3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7725" y="3458096"/>
            <a:ext cx="611732" cy="324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C783DEE1-3107-455C-B57C-B9032BD8364D}"/>
              </a:ext>
            </a:extLst>
          </p:cNvPr>
          <p:cNvPicPr>
            <a:picLocks noChangeAspect="1"/>
          </p:cNvPicPr>
          <p:nvPr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35746" y="3138564"/>
            <a:ext cx="499561" cy="188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7193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 and Kafka Streams – part of Apache Kafka</a:t>
            </a:r>
          </a:p>
        </p:txBody>
      </p:sp>
      <p:pic>
        <p:nvPicPr>
          <p:cNvPr id="5126" name="Picture 6" descr="Kafka Connect">
            <a:extLst>
              <a:ext uri="{FF2B5EF4-FFF2-40B4-BE49-F238E27FC236}">
                <a16:creationId xmlns:a16="http://schemas.microsoft.com/office/drawing/2014/main" id="{75A4A313-6380-C2C6-F783-63A85DD7DE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17" b="13077"/>
          <a:stretch/>
        </p:blipFill>
        <p:spPr bwMode="auto">
          <a:xfrm>
            <a:off x="594945" y="1089788"/>
            <a:ext cx="8083062" cy="3455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954625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Connect – part of 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29C1-FBB4-386B-C63D-11EC4A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framework for adapters between Kafka and the world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57213-65E3-8A05-E4E2-AE86D648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Spring 2024</a:t>
            </a:r>
            <a:endParaRPr lang="nl-NL" dirty="0"/>
          </a:p>
        </p:txBody>
      </p:sp>
      <p:pic>
        <p:nvPicPr>
          <p:cNvPr id="5124" name="Picture 4" descr="What is Kafka, and How Does it Work? A Tutorial for Beginners">
            <a:extLst>
              <a:ext uri="{FF2B5EF4-FFF2-40B4-BE49-F238E27FC236}">
                <a16:creationId xmlns:a16="http://schemas.microsoft.com/office/drawing/2014/main" id="{103EFF16-0662-A8F4-73F3-00231A2C3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16" y="1416363"/>
            <a:ext cx="9144000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9F2D612A-5E68-DC9A-7411-D2049D194407}"/>
              </a:ext>
            </a:extLst>
          </p:cNvPr>
          <p:cNvSpPr/>
          <p:nvPr/>
        </p:nvSpPr>
        <p:spPr>
          <a:xfrm>
            <a:off x="1124449" y="3725584"/>
            <a:ext cx="3561851" cy="1129916"/>
          </a:xfrm>
          <a:prstGeom prst="wedgeRectCallout">
            <a:avLst>
              <a:gd name="adj1" fmla="val -43861"/>
              <a:gd name="adj2" fmla="val -144900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 (JDBC), S3, HDFS, MongoDB, Elastic Search, Firebase, JMS, Kafka (!), FTP, Influx DB, MQTT, Redis, IBM MQ, Cassandra, Databricks, Jira, RabbitMQ, Splunk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2F4E2-1465-5966-CE69-B39992AB5C96}"/>
              </a:ext>
            </a:extLst>
          </p:cNvPr>
          <p:cNvSpPr txBox="1"/>
          <p:nvPr/>
        </p:nvSpPr>
        <p:spPr>
          <a:xfrm rot="18871164">
            <a:off x="6468756" y="2019313"/>
            <a:ext cx="296556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sink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D0AAF16-B380-5064-4BD7-C283F27C4AC1}"/>
              </a:ext>
            </a:extLst>
          </p:cNvPr>
          <p:cNvSpPr txBox="1"/>
          <p:nvPr/>
        </p:nvSpPr>
        <p:spPr>
          <a:xfrm rot="18871164">
            <a:off x="1928658" y="2019312"/>
            <a:ext cx="50174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source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39D120E4-B4AF-B161-6D26-5EE87E75BF0B}"/>
              </a:ext>
            </a:extLst>
          </p:cNvPr>
          <p:cNvSpPr/>
          <p:nvPr/>
        </p:nvSpPr>
        <p:spPr>
          <a:xfrm>
            <a:off x="5136675" y="3722895"/>
            <a:ext cx="3561851" cy="1218382"/>
          </a:xfrm>
          <a:prstGeom prst="wedgeRectCallout">
            <a:avLst>
              <a:gd name="adj1" fmla="val 37352"/>
              <a:gd name="adj2" fmla="val -138462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Relational Database, S3, HDFS, MongoDB, Elastic Search, </a:t>
            </a:r>
            <a:r>
              <a:rPr lang="en-US" dirty="0" err="1"/>
              <a:t>Firebase,FTP</a:t>
            </a:r>
            <a:r>
              <a:rPr lang="en-US" dirty="0"/>
              <a:t>, Influx DB, MQTT, Redis, IBM MQ, HTTP, Cassandra, Databricks, Azure </a:t>
            </a:r>
            <a:r>
              <a:rPr lang="en-US" dirty="0" err="1"/>
              <a:t>Datalake</a:t>
            </a:r>
            <a:r>
              <a:rPr lang="en-US" dirty="0"/>
              <a:t>, Azure Synapse, Databricks Delta Lake, RabbitMQ</a:t>
            </a:r>
          </a:p>
        </p:txBody>
      </p:sp>
    </p:spTree>
    <p:extLst>
      <p:ext uri="{BB962C8B-B14F-4D97-AF65-F5344CB8AC3E}">
        <p14:creationId xmlns:p14="http://schemas.microsoft.com/office/powerpoint/2010/main" val="357393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80251F-1F26-436C-9EE7-C936A1C899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: Folded Corner 4">
            <a:extLst>
              <a:ext uri="{FF2B5EF4-FFF2-40B4-BE49-F238E27FC236}">
                <a16:creationId xmlns:a16="http://schemas.microsoft.com/office/drawing/2014/main" id="{5A004FC7-3BCC-4DF9-9DF4-CAEFAB8F4690}"/>
              </a:ext>
            </a:extLst>
          </p:cNvPr>
          <p:cNvSpPr/>
          <p:nvPr/>
        </p:nvSpPr>
        <p:spPr>
          <a:xfrm>
            <a:off x="274686" y="112932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8" name="Rectangle: Folded Corner 7">
            <a:extLst>
              <a:ext uri="{FF2B5EF4-FFF2-40B4-BE49-F238E27FC236}">
                <a16:creationId xmlns:a16="http://schemas.microsoft.com/office/drawing/2014/main" id="{D9EB7DF9-CF80-46EF-A20F-5DAA37245F82}"/>
              </a:ext>
            </a:extLst>
          </p:cNvPr>
          <p:cNvSpPr/>
          <p:nvPr/>
        </p:nvSpPr>
        <p:spPr>
          <a:xfrm>
            <a:off x="283312" y="19560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9" name="Rectangle: Folded Corner 8">
            <a:extLst>
              <a:ext uri="{FF2B5EF4-FFF2-40B4-BE49-F238E27FC236}">
                <a16:creationId xmlns:a16="http://schemas.microsoft.com/office/drawing/2014/main" id="{7055847A-6372-4F37-8698-A1655E1108C3}"/>
              </a:ext>
            </a:extLst>
          </p:cNvPr>
          <p:cNvSpPr/>
          <p:nvPr/>
        </p:nvSpPr>
        <p:spPr>
          <a:xfrm>
            <a:off x="283312" y="2696495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“@#”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97812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8.64198E-7 L 0.14097 0.02994 " pathEditMode="relative" rAng="0" ptsTypes="AA">
                                      <p:cBhvr>
                                        <p:cTn id="2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49" y="14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-3.33333E-6 L 0.14653 -0.08642 " pathEditMode="relative" rAng="0" ptsTypes="AA">
                                      <p:cBhvr>
                                        <p:cTn id="32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326" y="-432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63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7 8.64198E-7 L 0.16476 -0.19043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229" y="-95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399 0.38025 " pathEditMode="relative" rAng="0" ptsTypes="AA">
                                      <p:cBhvr>
                                        <p:cTn id="4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691" y="190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9.87654E-7 L 0.6592 9.87654E-7 " pathEditMode="relative" rAng="0" ptsTypes="AA">
                                      <p:cBhvr>
                                        <p:cTn id="59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95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000"/>
                            </p:stCondLst>
                            <p:childTnLst>
                              <p:par>
                                <p:cTn id="61" presetID="53" presetClass="exit" presetSubtype="32" fill="hold" grpId="2" nodeType="after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9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48148E-6 L 0.64323 -0.03426 " pathEditMode="relative" rAng="0" ptsTypes="AA">
                                      <p:cBhvr>
                                        <p:cTn id="72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2153" y="-17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2000"/>
                            </p:stCondLst>
                            <p:childTnLst>
                              <p:par>
                                <p:cTn id="74" presetID="53" presetClass="exit" presetSubtype="3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5" grpId="0" animBg="1"/>
      <p:bldP spid="5" grpId="1" animBg="1"/>
      <p:bldP spid="11" grpId="0" animBg="1"/>
      <p:bldP spid="12" grpId="0" animBg="1"/>
      <p:bldP spid="8" grpId="0" animBg="1"/>
      <p:bldP spid="8" grpId="1" animBg="1"/>
      <p:bldP spid="9" grpId="0" animBg="1"/>
      <p:bldP spid="9" grpId="1" animBg="1"/>
      <p:bldP spid="13" grpId="0" animBg="1"/>
      <p:bldP spid="14" grpId="0" animBg="1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F2CC7B-8ECE-0DB4-98CF-DF8714FDD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Kafka Streams – part of Apache Kafka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9F29C1-FBB4-386B-C63D-11EC4A92AD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Library for real time streaming event </a:t>
            </a:r>
            <a:br>
              <a:rPr lang="en-US" dirty="0"/>
            </a:br>
            <a:r>
              <a:rPr lang="en-US" dirty="0"/>
              <a:t>processing (in Java/Scala)</a:t>
            </a:r>
          </a:p>
          <a:p>
            <a:pPr lvl="1"/>
            <a:r>
              <a:rPr lang="en-US" dirty="0"/>
              <a:t>use Kafka Topics as source and target</a:t>
            </a:r>
          </a:p>
          <a:p>
            <a:r>
              <a:rPr lang="en-US" dirty="0"/>
              <a:t>Does message transformation, filtering, </a:t>
            </a:r>
            <a:br>
              <a:rPr lang="en-US" dirty="0"/>
            </a:br>
            <a:r>
              <a:rPr lang="en-US" dirty="0"/>
              <a:t>flattening (extract records from messages)</a:t>
            </a:r>
          </a:p>
          <a:p>
            <a:r>
              <a:rPr lang="en-US" dirty="0"/>
              <a:t>Does stream branching and merging</a:t>
            </a:r>
          </a:p>
          <a:p>
            <a:r>
              <a:rPr lang="en-US" dirty="0"/>
              <a:t>Does message enrichment</a:t>
            </a:r>
          </a:p>
          <a:p>
            <a:pPr lvl="1"/>
            <a:r>
              <a:rPr lang="en-US" dirty="0"/>
              <a:t>join event with relational table</a:t>
            </a:r>
          </a:p>
          <a:p>
            <a:r>
              <a:rPr lang="en-US" dirty="0"/>
              <a:t>Does aggregation over tumbling window</a:t>
            </a:r>
          </a:p>
          <a:p>
            <a:pPr lvl="1"/>
            <a:r>
              <a:rPr lang="en-US" dirty="0"/>
              <a:t>calculate every X seconds or Y messages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657213-65E3-8A05-E4E2-AE86D6485E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Microservices, Messaging and Apache Kafka - Fontys - Spring 2024</a:t>
            </a:r>
            <a:endParaRPr lang="nl-NL" dirty="0"/>
          </a:p>
        </p:txBody>
      </p:sp>
      <p:pic>
        <p:nvPicPr>
          <p:cNvPr id="6146" name="Picture 2" descr="Kafka Streams Concepts | Daniel's">
            <a:extLst>
              <a:ext uri="{FF2B5EF4-FFF2-40B4-BE49-F238E27FC236}">
                <a16:creationId xmlns:a16="http://schemas.microsoft.com/office/drawing/2014/main" id="{6F7C7916-AED4-5EE8-B46E-12B9BE3D1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234" y="936000"/>
            <a:ext cx="4238625" cy="3952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284426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Producer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 err="1"/>
              <a:t>Create</a:t>
            </a:r>
            <a:r>
              <a:rPr lang="nl-NL" dirty="0"/>
              <a:t> a </a:t>
            </a:r>
            <a:r>
              <a:rPr lang="nl-NL" dirty="0" err="1"/>
              <a:t>connection</a:t>
            </a:r>
            <a:endParaRPr lang="nl-NL" dirty="0"/>
          </a:p>
          <a:p>
            <a:pPr lvl="1"/>
            <a:r>
              <a:rPr lang="nl-NL" dirty="0" err="1"/>
              <a:t>connected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one</a:t>
            </a:r>
            <a:r>
              <a:rPr lang="nl-NL" dirty="0"/>
              <a:t> or more brokers in a cluster or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node</a:t>
            </a:r>
          </a:p>
          <a:p>
            <a:pPr lvl="2"/>
            <a:r>
              <a:rPr lang="nl-NL" dirty="0" err="1"/>
              <a:t>you</a:t>
            </a:r>
            <a:r>
              <a:rPr lang="nl-NL" dirty="0"/>
              <a:t>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broker-</a:t>
            </a:r>
            <a:r>
              <a:rPr lang="nl-NL" dirty="0" err="1"/>
              <a:t>endpoints</a:t>
            </a:r>
            <a:r>
              <a:rPr lang="nl-NL" dirty="0"/>
              <a:t> or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Zookeeper</a:t>
            </a:r>
            <a:r>
              <a:rPr lang="nl-NL" dirty="0"/>
              <a:t> </a:t>
            </a:r>
            <a:r>
              <a:rPr lang="nl-NL" dirty="0" err="1"/>
              <a:t>endpoint</a:t>
            </a:r>
            <a:endParaRPr lang="nl-NL" dirty="0"/>
          </a:p>
          <a:p>
            <a:pPr lvl="2"/>
            <a:r>
              <a:rPr lang="nl-NL" dirty="0" err="1"/>
              <a:t>optionally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</a:t>
            </a:r>
            <a:r>
              <a:rPr lang="nl-NL" dirty="0" err="1"/>
              <a:t>credentials</a:t>
            </a:r>
            <a:r>
              <a:rPr lang="nl-NL" dirty="0"/>
              <a:t> or </a:t>
            </a:r>
            <a:r>
              <a:rPr lang="nl-NL" dirty="0" err="1"/>
              <a:t>certificate</a:t>
            </a:r>
            <a:r>
              <a:rPr lang="nl-NL" dirty="0"/>
              <a:t> for </a:t>
            </a:r>
            <a:r>
              <a:rPr lang="nl-NL" dirty="0" err="1"/>
              <a:t>authentication</a:t>
            </a:r>
            <a:r>
              <a:rPr lang="nl-NL" dirty="0"/>
              <a:t> </a:t>
            </a:r>
          </a:p>
          <a:p>
            <a:r>
              <a:rPr lang="nl-NL" dirty="0" err="1"/>
              <a:t>Create</a:t>
            </a:r>
            <a:r>
              <a:rPr lang="nl-NL" dirty="0"/>
              <a:t> a Producer on top of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r>
              <a:rPr lang="nl-NL" dirty="0" err="1"/>
              <a:t>When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Producer-Connection is </a:t>
            </a:r>
            <a:r>
              <a:rPr lang="nl-NL" dirty="0" err="1"/>
              <a:t>available</a:t>
            </a:r>
            <a:r>
              <a:rPr lang="nl-NL" dirty="0"/>
              <a:t>…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Start a Transaction</a:t>
            </a:r>
          </a:p>
          <a:p>
            <a:pPr lvl="1"/>
            <a:r>
              <a:rPr lang="nl-NL" dirty="0"/>
              <a:t>Produce </a:t>
            </a:r>
            <a:r>
              <a:rPr lang="nl-NL" dirty="0" err="1"/>
              <a:t>message</a:t>
            </a:r>
            <a:r>
              <a:rPr lang="nl-NL" dirty="0"/>
              <a:t>[s] </a:t>
            </a:r>
            <a:r>
              <a:rPr lang="nl-NL" dirty="0" err="1"/>
              <a:t>to</a:t>
            </a:r>
            <a:r>
              <a:rPr lang="nl-NL" dirty="0"/>
              <a:t> topic(s)</a:t>
            </a:r>
            <a:br>
              <a:rPr lang="nl-NL" dirty="0"/>
            </a:br>
            <a:r>
              <a:rPr lang="nl-NL" dirty="0"/>
              <a:t>[or </a:t>
            </a:r>
            <a:r>
              <a:rPr lang="nl-NL" dirty="0" err="1"/>
              <a:t>specific</a:t>
            </a:r>
            <a:r>
              <a:rPr lang="nl-NL" dirty="0"/>
              <a:t> topic </a:t>
            </a:r>
            <a:r>
              <a:rPr lang="nl-NL" dirty="0" err="1"/>
              <a:t>partition</a:t>
            </a:r>
            <a:r>
              <a:rPr lang="nl-NL" dirty="0"/>
              <a:t>(s)]</a:t>
            </a:r>
          </a:p>
          <a:p>
            <a:pPr lvl="1"/>
            <a:r>
              <a:rPr lang="nl-NL" dirty="0"/>
              <a:t>[</a:t>
            </a:r>
            <a:r>
              <a:rPr lang="nl-NL" dirty="0" err="1"/>
              <a:t>Optionally</a:t>
            </a:r>
            <a:r>
              <a:rPr lang="nl-NL" dirty="0"/>
              <a:t>] </a:t>
            </a:r>
            <a:r>
              <a:rPr lang="nl-NL" dirty="0" err="1"/>
              <a:t>Commit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Transaction</a:t>
            </a:r>
          </a:p>
          <a:p>
            <a:r>
              <a:rPr lang="nl-NL" dirty="0"/>
              <a:t>[</a:t>
            </a:r>
            <a:r>
              <a:rPr lang="nl-NL" dirty="0" err="1"/>
              <a:t>Repeat</a:t>
            </a:r>
            <a:r>
              <a:rPr lang="nl-NL" dirty="0"/>
              <a:t> Message </a:t>
            </a:r>
            <a:r>
              <a:rPr lang="nl-NL" dirty="0" err="1"/>
              <a:t>Production</a:t>
            </a:r>
            <a:r>
              <a:rPr lang="nl-NL" dirty="0"/>
              <a:t>]</a:t>
            </a:r>
          </a:p>
          <a:p>
            <a:r>
              <a:rPr lang="nl-NL" dirty="0" err="1"/>
              <a:t>Disconnect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producer/close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connection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pPr lvl="1"/>
            <a:endParaRPr lang="nl-NL" dirty="0"/>
          </a:p>
          <a:p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A8B96CB-2ECF-45BB-B337-DB67A22628C4}"/>
              </a:ext>
            </a:extLst>
          </p:cNvPr>
          <p:cNvGrpSpPr/>
          <p:nvPr/>
        </p:nvGrpSpPr>
        <p:grpSpPr>
          <a:xfrm>
            <a:off x="4792717" y="2293883"/>
            <a:ext cx="3996342" cy="2422117"/>
            <a:chOff x="1744922" y="1133666"/>
            <a:chExt cx="4521654" cy="2710707"/>
          </a:xfrm>
        </p:grpSpPr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0A6582F3-3229-4763-B1F3-DB6A757275E1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7EAD9FCE-EB77-46F0-930B-9B5D277FA2DD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E93A4A2-FE10-4A43-B2C0-FAAFC949F7D5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BB8D7F0-ECC9-4A24-B8D0-D9C1585CAA21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1A4E33D0-99CD-4B3E-8063-E1462508DA0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98A5C992-C757-40C7-8EE7-E037355D67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logo kafka">
              <a:extLst>
                <a:ext uri="{FF2B5EF4-FFF2-40B4-BE49-F238E27FC236}">
                  <a16:creationId xmlns:a16="http://schemas.microsoft.com/office/drawing/2014/main" id="{D1A6D8CD-D391-4CBB-AF37-F8D8BAF880D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Image result for image apache zookeeper">
              <a:extLst>
                <a:ext uri="{FF2B5EF4-FFF2-40B4-BE49-F238E27FC236}">
                  <a16:creationId xmlns:a16="http://schemas.microsoft.com/office/drawing/2014/main" id="{3A84BB2B-A658-4BA3-BE97-AF0135A35A5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444F582-A01F-46FF-B066-B3E7D01DD8A2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F0F45A25-60B5-45A7-8882-8817C3F8A813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0A5E6245-F191-427A-8093-4B1DE10D7314}"/>
                </a:ext>
              </a:extLst>
            </p:cNvPr>
            <p:cNvCxnSpPr>
              <a:stCxn id="10" idx="0"/>
              <a:endCxn id="7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0EC9D0EB-391E-463A-8D8E-37B724AB8F40}"/>
                </a:ext>
              </a:extLst>
            </p:cNvPr>
            <p:cNvCxnSpPr>
              <a:stCxn id="8" idx="0"/>
              <a:endCxn id="7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001D9077-0A4B-487B-9A2C-FCB34CF3F5C9}"/>
                </a:ext>
              </a:extLst>
            </p:cNvPr>
            <p:cNvCxnSpPr>
              <a:stCxn id="9" idx="0"/>
              <a:endCxn id="7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3CCD1229-0CD3-491A-B962-FF28559E5579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E24E1A9B-6B3B-4DEE-A9EE-8D572653526E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E78E125-FF42-4A75-99CA-4BC2D0441978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C950D0-852F-4A86-B024-C5FD08E271F8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30BEB6E3-7A93-4852-8906-163D09F9A47B}"/>
                </a:ext>
              </a:extLst>
            </p:cNvPr>
            <p:cNvCxnSpPr>
              <a:stCxn id="15" idx="3"/>
              <a:endCxn id="14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AE48610D-B92D-443D-A75A-BC775ED8BEC6}"/>
                </a:ext>
              </a:extLst>
            </p:cNvPr>
            <p:cNvCxnSpPr>
              <a:stCxn id="15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32CAEF8B-7A90-4924-A5EC-F11609A885A0}"/>
                </a:ext>
              </a:extLst>
            </p:cNvPr>
            <p:cNvCxnSpPr>
              <a:cxnSpLocks/>
              <a:stCxn id="15" idx="0"/>
              <a:endCxn id="10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or: Elbow 26">
              <a:extLst>
                <a:ext uri="{FF2B5EF4-FFF2-40B4-BE49-F238E27FC236}">
                  <a16:creationId xmlns:a16="http://schemas.microsoft.com/office/drawing/2014/main" id="{CC1CDF3B-AD3E-4382-A8E3-9F88989D6AD6}"/>
                </a:ext>
              </a:extLst>
            </p:cNvPr>
            <p:cNvCxnSpPr>
              <a:stCxn id="15" idx="0"/>
              <a:endCxn id="8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8671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Programming </a:t>
            </a:r>
            <a:r>
              <a:rPr lang="nl-NL" dirty="0" err="1"/>
              <a:t>against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: </a:t>
            </a:r>
            <a:br>
              <a:rPr lang="nl-NL" dirty="0"/>
            </a:br>
            <a:r>
              <a:rPr lang="nl-NL" dirty="0" err="1"/>
              <a:t>Typical</a:t>
            </a:r>
            <a:r>
              <a:rPr lang="nl-NL" dirty="0"/>
              <a:t> Steps in a Client Consumer Application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7170"/>
            <a:ext cx="6965687" cy="3780000"/>
          </a:xfrm>
        </p:spPr>
        <p:txBody>
          <a:bodyPr/>
          <a:lstStyle/>
          <a:p>
            <a:r>
              <a:rPr lang="nl-NL" sz="1400" dirty="0" err="1"/>
              <a:t>Create</a:t>
            </a:r>
            <a:r>
              <a:rPr lang="nl-NL" sz="1400" dirty="0"/>
              <a:t> a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connected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brokers in a cluster or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node</a:t>
            </a:r>
          </a:p>
          <a:p>
            <a:pPr lvl="2"/>
            <a:r>
              <a:rPr lang="nl-NL" sz="1400" dirty="0" err="1"/>
              <a:t>you</a:t>
            </a:r>
            <a:r>
              <a:rPr lang="nl-NL" sz="1400" dirty="0"/>
              <a:t> </a:t>
            </a:r>
            <a:r>
              <a:rPr lang="nl-NL" sz="1400" dirty="0" err="1"/>
              <a:t>need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broker-</a:t>
            </a:r>
            <a:r>
              <a:rPr lang="nl-NL" sz="1400" dirty="0" err="1"/>
              <a:t>endpoints</a:t>
            </a:r>
            <a:r>
              <a:rPr lang="nl-NL" sz="1400" dirty="0"/>
              <a:t> or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Zookeeper</a:t>
            </a:r>
            <a:r>
              <a:rPr lang="nl-NL" sz="1400" dirty="0"/>
              <a:t> </a:t>
            </a:r>
            <a:r>
              <a:rPr lang="nl-NL" sz="1400" dirty="0" err="1"/>
              <a:t>endpoint</a:t>
            </a:r>
            <a:endParaRPr lang="nl-NL" sz="1400" dirty="0"/>
          </a:p>
          <a:p>
            <a:pPr lvl="2"/>
            <a:r>
              <a:rPr lang="nl-NL" sz="1400" dirty="0" err="1"/>
              <a:t>optionally</a:t>
            </a:r>
            <a:r>
              <a:rPr lang="nl-NL" sz="1400" dirty="0"/>
              <a:t> </a:t>
            </a:r>
            <a:r>
              <a:rPr lang="nl-NL" sz="1400" dirty="0" err="1"/>
              <a:t>use</a:t>
            </a:r>
            <a:r>
              <a:rPr lang="nl-NL" sz="1400" dirty="0"/>
              <a:t> </a:t>
            </a:r>
            <a:r>
              <a:rPr lang="nl-NL" sz="1400" dirty="0" err="1"/>
              <a:t>credentials</a:t>
            </a:r>
            <a:r>
              <a:rPr lang="nl-NL" sz="1400" dirty="0"/>
              <a:t> or </a:t>
            </a:r>
            <a:r>
              <a:rPr lang="nl-NL" sz="1400" dirty="0" err="1"/>
              <a:t>certificate</a:t>
            </a:r>
            <a:r>
              <a:rPr lang="nl-NL" sz="1400" dirty="0"/>
              <a:t> for </a:t>
            </a:r>
            <a:r>
              <a:rPr lang="nl-NL" sz="1400" dirty="0" err="1"/>
              <a:t>authentication</a:t>
            </a:r>
            <a:r>
              <a:rPr lang="nl-NL" sz="1400" dirty="0"/>
              <a:t> </a:t>
            </a:r>
          </a:p>
          <a:p>
            <a:r>
              <a:rPr lang="nl-NL" sz="1400" dirty="0" err="1"/>
              <a:t>Create</a:t>
            </a:r>
            <a:r>
              <a:rPr lang="nl-NL" sz="1400" dirty="0"/>
              <a:t> a Consumer or a </a:t>
            </a:r>
            <a:r>
              <a:rPr lang="nl-NL" sz="1400" dirty="0" err="1"/>
              <a:t>ConsumerStream</a:t>
            </a:r>
            <a:r>
              <a:rPr lang="nl-NL" sz="1400" dirty="0"/>
              <a:t> on top of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lvl="1"/>
            <a:r>
              <a:rPr lang="nl-NL" sz="1400" dirty="0" err="1"/>
              <a:t>Subscribing</a:t>
            </a:r>
            <a:r>
              <a:rPr lang="nl-NL" sz="1400" dirty="0"/>
              <a:t>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topics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Associating</a:t>
            </a:r>
            <a:r>
              <a:rPr lang="nl-NL" sz="1400" dirty="0"/>
              <a:t> </a:t>
            </a:r>
            <a:r>
              <a:rPr lang="nl-NL" sz="1400" dirty="0" err="1"/>
              <a:t>with</a:t>
            </a:r>
            <a:r>
              <a:rPr lang="nl-NL" sz="1400" dirty="0"/>
              <a:t> a Consumer Group</a:t>
            </a:r>
          </a:p>
          <a:p>
            <a:pPr lvl="2"/>
            <a:r>
              <a:rPr lang="nl-NL" sz="1400" dirty="0" err="1"/>
              <a:t>Which</a:t>
            </a:r>
            <a:r>
              <a:rPr lang="nl-NL" sz="1400" dirty="0"/>
              <a:t> leads </a:t>
            </a:r>
            <a:r>
              <a:rPr lang="nl-NL" sz="1400" dirty="0" err="1"/>
              <a:t>to</a:t>
            </a:r>
            <a:r>
              <a:rPr lang="nl-NL" sz="1400" dirty="0"/>
              <a:t> a link </a:t>
            </a:r>
            <a:r>
              <a:rPr lang="nl-NL" sz="1400" dirty="0" err="1"/>
              <a:t>to</a:t>
            </a:r>
            <a:r>
              <a:rPr lang="nl-NL" sz="1400" dirty="0"/>
              <a:t> </a:t>
            </a:r>
            <a:r>
              <a:rPr lang="nl-NL" sz="1400" dirty="0" err="1"/>
              <a:t>one</a:t>
            </a:r>
            <a:r>
              <a:rPr lang="nl-NL" sz="1400" dirty="0"/>
              <a:t> or more </a:t>
            </a:r>
            <a:r>
              <a:rPr lang="nl-NL" sz="1400" dirty="0" err="1"/>
              <a:t>partitions</a:t>
            </a:r>
            <a:r>
              <a:rPr lang="nl-NL" sz="1400" dirty="0"/>
              <a:t> 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] </a:t>
            </a:r>
            <a:r>
              <a:rPr lang="nl-NL" sz="1400" dirty="0" err="1"/>
              <a:t>Overriding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auto-</a:t>
            </a:r>
            <a:r>
              <a:rPr lang="nl-NL" sz="1400" dirty="0" err="1"/>
              <a:t>commit</a:t>
            </a:r>
            <a:endParaRPr lang="nl-NL" sz="1400" dirty="0"/>
          </a:p>
          <a:p>
            <a:r>
              <a:rPr lang="nl-NL" sz="1400" dirty="0" err="1"/>
              <a:t>When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Consumer or Stream is </a:t>
            </a:r>
            <a:r>
              <a:rPr lang="nl-NL" sz="1400" dirty="0" err="1"/>
              <a:t>available</a:t>
            </a:r>
            <a:r>
              <a:rPr lang="nl-NL" sz="1400" dirty="0"/>
              <a:t>…</a:t>
            </a:r>
          </a:p>
          <a:p>
            <a:pPr lvl="1"/>
            <a:r>
              <a:rPr lang="nl-NL" sz="1400" dirty="0" err="1"/>
              <a:t>Consume</a:t>
            </a:r>
            <a:r>
              <a:rPr lang="nl-NL" sz="1400" dirty="0"/>
              <a:t> </a:t>
            </a:r>
            <a:r>
              <a:rPr lang="nl-NL" sz="1400" dirty="0" err="1"/>
              <a:t>message</a:t>
            </a:r>
            <a:r>
              <a:rPr lang="nl-NL" sz="1400" dirty="0"/>
              <a:t>[s] </a:t>
            </a:r>
            <a:br>
              <a:rPr lang="nl-NL" sz="1400" dirty="0"/>
            </a:br>
            <a:r>
              <a:rPr lang="nl-NL" sz="1400" dirty="0"/>
              <a:t>(</a:t>
            </a:r>
            <a:r>
              <a:rPr lang="nl-NL" sz="1400" dirty="0" err="1"/>
              <a:t>from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specified</a:t>
            </a:r>
            <a:r>
              <a:rPr lang="nl-NL" sz="1400" dirty="0"/>
              <a:t> </a:t>
            </a:r>
            <a:r>
              <a:rPr lang="nl-NL" sz="1400" dirty="0" err="1"/>
              <a:t>subscriptions</a:t>
            </a:r>
            <a:r>
              <a:rPr lang="nl-NL" sz="1400" dirty="0"/>
              <a:t>)</a:t>
            </a:r>
          </a:p>
          <a:p>
            <a:pPr lvl="1"/>
            <a:r>
              <a:rPr lang="nl-NL" sz="1400" dirty="0"/>
              <a:t>[</a:t>
            </a:r>
            <a:r>
              <a:rPr lang="nl-NL" sz="1400" dirty="0" err="1"/>
              <a:t>Optionally</a:t>
            </a:r>
            <a:r>
              <a:rPr lang="nl-NL" sz="1400" dirty="0"/>
              <a:t>, </a:t>
            </a:r>
            <a:r>
              <a:rPr lang="nl-NL" sz="1400" dirty="0" err="1"/>
              <a:t>depending</a:t>
            </a:r>
            <a:r>
              <a:rPr lang="nl-NL" sz="1400" dirty="0"/>
              <a:t> on auto-</a:t>
            </a: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poperty</a:t>
            </a:r>
            <a:r>
              <a:rPr lang="nl-NL" sz="1400" dirty="0"/>
              <a:t>] </a:t>
            </a:r>
            <a:br>
              <a:rPr lang="nl-NL" sz="1400" dirty="0"/>
            </a:br>
            <a:r>
              <a:rPr lang="nl-NL" sz="1400" dirty="0" err="1"/>
              <a:t>Commit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Transaction</a:t>
            </a:r>
          </a:p>
          <a:p>
            <a:r>
              <a:rPr lang="nl-NL" sz="1400" dirty="0"/>
              <a:t>[</a:t>
            </a:r>
            <a:r>
              <a:rPr lang="nl-NL" sz="1400" dirty="0" err="1"/>
              <a:t>Repeat</a:t>
            </a:r>
            <a:r>
              <a:rPr lang="nl-NL" sz="1400" dirty="0"/>
              <a:t> Message </a:t>
            </a:r>
            <a:r>
              <a:rPr lang="nl-NL" sz="1400" dirty="0" err="1"/>
              <a:t>Consumption</a:t>
            </a:r>
            <a:r>
              <a:rPr lang="nl-NL" sz="1400" dirty="0"/>
              <a:t>]</a:t>
            </a:r>
          </a:p>
          <a:p>
            <a:r>
              <a:rPr lang="nl-NL" sz="1400" dirty="0" err="1"/>
              <a:t>Disconnect</a:t>
            </a:r>
            <a:r>
              <a:rPr lang="nl-NL" sz="1400" dirty="0"/>
              <a:t>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consumer</a:t>
            </a:r>
            <a:r>
              <a:rPr lang="nl-NL" sz="1400" dirty="0"/>
              <a:t>/close </a:t>
            </a:r>
            <a:r>
              <a:rPr lang="nl-NL" sz="1400" dirty="0" err="1"/>
              <a:t>the</a:t>
            </a:r>
            <a:r>
              <a:rPr lang="nl-NL" sz="1400" dirty="0"/>
              <a:t> </a:t>
            </a:r>
            <a:r>
              <a:rPr lang="nl-NL" sz="1400" dirty="0" err="1"/>
              <a:t>connection</a:t>
            </a:r>
            <a:endParaRPr lang="nl-NL" sz="1400" dirty="0"/>
          </a:p>
          <a:p>
            <a:pPr marL="0" indent="0">
              <a:buNone/>
            </a:pPr>
            <a:endParaRPr lang="nl-NL" sz="1400" dirty="0"/>
          </a:p>
          <a:p>
            <a:pPr lvl="1"/>
            <a:endParaRPr lang="nl-NL" sz="1400" dirty="0"/>
          </a:p>
          <a:p>
            <a:endParaRPr lang="nl-NL" sz="1400" dirty="0"/>
          </a:p>
          <a:p>
            <a:endParaRPr lang="en-NL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CF513A1-5B90-4C22-B598-EFAA00FE3164}"/>
              </a:ext>
            </a:extLst>
          </p:cNvPr>
          <p:cNvGrpSpPr/>
          <p:nvPr/>
        </p:nvGrpSpPr>
        <p:grpSpPr>
          <a:xfrm>
            <a:off x="4895196" y="2293883"/>
            <a:ext cx="3996342" cy="2422117"/>
            <a:chOff x="1744922" y="1133666"/>
            <a:chExt cx="4521654" cy="271070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31167CB8-5583-42FB-9C60-AF5F0E62A9E5}"/>
                </a:ext>
              </a:extLst>
            </p:cNvPr>
            <p:cNvSpPr/>
            <p:nvPr/>
          </p:nvSpPr>
          <p:spPr>
            <a:xfrm>
              <a:off x="3124900" y="1133666"/>
              <a:ext cx="2044436" cy="604007"/>
            </a:xfrm>
            <a:prstGeom prst="roundRect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A23F8E1B-9CF8-4CE8-8843-C6ECB37F3251}"/>
                </a:ext>
              </a:extLst>
            </p:cNvPr>
            <p:cNvSpPr/>
            <p:nvPr/>
          </p:nvSpPr>
          <p:spPr>
            <a:xfrm>
              <a:off x="1919593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5FBF4C8D-93A3-484E-AF98-A009F7615363}"/>
                </a:ext>
              </a:extLst>
            </p:cNvPr>
            <p:cNvSpPr/>
            <p:nvPr/>
          </p:nvSpPr>
          <p:spPr>
            <a:xfrm>
              <a:off x="3468620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264FB7F-A9DB-4EE3-82B6-25B2BF4CD282}"/>
                </a:ext>
              </a:extLst>
            </p:cNvPr>
            <p:cNvSpPr/>
            <p:nvPr/>
          </p:nvSpPr>
          <p:spPr>
            <a:xfrm>
              <a:off x="5017647" y="1969130"/>
              <a:ext cx="1090568" cy="604007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pic>
          <p:nvPicPr>
            <p:cNvPr id="10" name="Picture 2" descr="Image result for logo kafka">
              <a:extLst>
                <a:ext uri="{FF2B5EF4-FFF2-40B4-BE49-F238E27FC236}">
                  <a16:creationId xmlns:a16="http://schemas.microsoft.com/office/drawing/2014/main" id="{9F81620E-BA98-4749-BD11-4DA5C52B292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3956" y="200239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2" descr="Image result for logo kafka">
              <a:extLst>
                <a:ext uri="{FF2B5EF4-FFF2-40B4-BE49-F238E27FC236}">
                  <a16:creationId xmlns:a16="http://schemas.microsoft.com/office/drawing/2014/main" id="{F40492AD-6504-4CBB-B4B7-DA0DAA09135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94119" y="1994890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Picture 2" descr="Image result for logo kafka">
              <a:extLst>
                <a:ext uri="{FF2B5EF4-FFF2-40B4-BE49-F238E27FC236}">
                  <a16:creationId xmlns:a16="http://schemas.microsoft.com/office/drawing/2014/main" id="{5D1B8CF0-6DDE-4EDC-B653-66EFF107309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94282" y="1987385"/>
              <a:ext cx="640520" cy="3366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" name="Picture 2" descr="Image result for image apache zookeeper">
              <a:extLst>
                <a:ext uri="{FF2B5EF4-FFF2-40B4-BE49-F238E27FC236}">
                  <a16:creationId xmlns:a16="http://schemas.microsoft.com/office/drawing/2014/main" id="{0027E32C-1FF0-4C9D-BEB1-D8EB1EF1E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86639" y="1181118"/>
              <a:ext cx="743846" cy="472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F959DCAF-6AE7-4EED-8307-887955B495B1}"/>
                </a:ext>
              </a:extLst>
            </p:cNvPr>
            <p:cNvSpPr/>
            <p:nvPr/>
          </p:nvSpPr>
          <p:spPr>
            <a:xfrm>
              <a:off x="3539314" y="3240366"/>
              <a:ext cx="1366530" cy="604007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Client</a:t>
              </a:r>
            </a:p>
            <a:p>
              <a:pPr algn="ctr"/>
              <a:r>
                <a:rPr lang="nl-NL" sz="1100" dirty="0">
                  <a:solidFill>
                    <a:schemeClr val="tx1"/>
                  </a:solidFill>
                </a:rPr>
                <a:t>Application</a:t>
              </a:r>
              <a:endParaRPr lang="en-NL" sz="1100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A0C08A36-DD23-49C2-8D22-FF85192027A1}"/>
                </a:ext>
              </a:extLst>
            </p:cNvPr>
            <p:cNvSpPr/>
            <p:nvPr/>
          </p:nvSpPr>
          <p:spPr>
            <a:xfrm>
              <a:off x="1744922" y="1847713"/>
              <a:ext cx="4521654" cy="837034"/>
            </a:xfrm>
            <a:prstGeom prst="roundRect">
              <a:avLst/>
            </a:pr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100"/>
            </a:p>
          </p:txBody>
        </p: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624A12E-47D2-4576-8C89-51CCC99C525D}"/>
                </a:ext>
              </a:extLst>
            </p:cNvPr>
            <p:cNvCxnSpPr>
              <a:stCxn id="9" idx="0"/>
              <a:endCxn id="6" idx="3"/>
            </p:cNvCxnSpPr>
            <p:nvPr/>
          </p:nvCxnSpPr>
          <p:spPr>
            <a:xfrm rot="16200000" flipV="1">
              <a:off x="5099404" y="1505602"/>
              <a:ext cx="533460" cy="393595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ctor: Elbow 16">
              <a:extLst>
                <a:ext uri="{FF2B5EF4-FFF2-40B4-BE49-F238E27FC236}">
                  <a16:creationId xmlns:a16="http://schemas.microsoft.com/office/drawing/2014/main" id="{A96FC45F-8BDC-4959-B7FF-550E0517B46B}"/>
                </a:ext>
              </a:extLst>
            </p:cNvPr>
            <p:cNvCxnSpPr>
              <a:stCxn id="7" idx="0"/>
              <a:endCxn id="6" idx="1"/>
            </p:cNvCxnSpPr>
            <p:nvPr/>
          </p:nvCxnSpPr>
          <p:spPr>
            <a:xfrm rot="5400000" flipH="1" flipV="1">
              <a:off x="2528158" y="1372389"/>
              <a:ext cx="533460" cy="660023"/>
            </a:xfrm>
            <a:prstGeom prst="bentConnector2">
              <a:avLst/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ctor: Elbow 17">
              <a:extLst>
                <a:ext uri="{FF2B5EF4-FFF2-40B4-BE49-F238E27FC236}">
                  <a16:creationId xmlns:a16="http://schemas.microsoft.com/office/drawing/2014/main" id="{666CDCEB-5BAC-4A26-8F86-4C81476A1E9C}"/>
                </a:ext>
              </a:extLst>
            </p:cNvPr>
            <p:cNvCxnSpPr>
              <a:stCxn id="8" idx="0"/>
              <a:endCxn id="6" idx="2"/>
            </p:cNvCxnSpPr>
            <p:nvPr/>
          </p:nvCxnSpPr>
          <p:spPr>
            <a:xfrm rot="5400000" flipH="1" flipV="1">
              <a:off x="3964783" y="1786795"/>
              <a:ext cx="231457" cy="133214"/>
            </a:xfrm>
            <a:prstGeom prst="bentConnector3">
              <a:avLst>
                <a:gd name="adj1" fmla="val 31877"/>
              </a:avLst>
            </a:prstGeom>
            <a:ln>
              <a:solidFill>
                <a:schemeClr val="accent6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7D9668BB-61AF-4179-B9D9-91E46103D39F}"/>
                </a:ext>
              </a:extLst>
            </p:cNvPr>
            <p:cNvSpPr/>
            <p:nvPr/>
          </p:nvSpPr>
          <p:spPr>
            <a:xfrm>
              <a:off x="5600201" y="2485797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9094</a:t>
              </a:r>
              <a:endParaRPr lang="en-NL" sz="900" dirty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4BCCD6B-31D9-478A-A9D3-6D59A073F0E1}"/>
                </a:ext>
              </a:extLst>
            </p:cNvPr>
            <p:cNvSpPr/>
            <p:nvPr/>
          </p:nvSpPr>
          <p:spPr>
            <a:xfrm>
              <a:off x="4081720" y="2503581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9093</a:t>
              </a:r>
              <a:endParaRPr lang="en-NL" sz="900" dirty="0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103ADA0-A832-4396-8A71-352ED0DD083C}"/>
                </a:ext>
              </a:extLst>
            </p:cNvPr>
            <p:cNvSpPr/>
            <p:nvPr/>
          </p:nvSpPr>
          <p:spPr>
            <a:xfrm>
              <a:off x="2563239" y="2521365"/>
              <a:ext cx="597070" cy="10800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9092</a:t>
              </a:r>
              <a:endParaRPr lang="en-NL" sz="900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162BC86C-C9CA-43B4-8ED2-12605810878A}"/>
                </a:ext>
              </a:extLst>
            </p:cNvPr>
            <p:cNvSpPr/>
            <p:nvPr/>
          </p:nvSpPr>
          <p:spPr>
            <a:xfrm>
              <a:off x="4778619" y="1660953"/>
              <a:ext cx="507578" cy="114760"/>
            </a:xfrm>
            <a:prstGeom prst="rect">
              <a:avLst/>
            </a:prstGeom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nl-NL" sz="900" dirty="0"/>
                <a:t>2181</a:t>
              </a:r>
              <a:endParaRPr lang="en-NL" sz="900" dirty="0"/>
            </a:p>
          </p:txBody>
        </p:sp>
        <p:cxnSp>
          <p:nvCxnSpPr>
            <p:cNvPr id="23" name="Connector: Elbow 22">
              <a:extLst>
                <a:ext uri="{FF2B5EF4-FFF2-40B4-BE49-F238E27FC236}">
                  <a16:creationId xmlns:a16="http://schemas.microsoft.com/office/drawing/2014/main" id="{3196CFEC-69AD-4FBA-BCD7-F00670EE62B7}"/>
                </a:ext>
              </a:extLst>
            </p:cNvPr>
            <p:cNvCxnSpPr>
              <a:stCxn id="14" idx="3"/>
              <a:endCxn id="13" idx="0"/>
            </p:cNvCxnSpPr>
            <p:nvPr/>
          </p:nvCxnSpPr>
          <p:spPr>
            <a:xfrm flipH="1" flipV="1">
              <a:off x="4158562" y="1181118"/>
              <a:ext cx="747282" cy="2361252"/>
            </a:xfrm>
            <a:prstGeom prst="bentConnector4">
              <a:avLst>
                <a:gd name="adj1" fmla="val -205697"/>
                <a:gd name="adj2" fmla="val 109681"/>
              </a:avLst>
            </a:prstGeom>
            <a:ln>
              <a:solidFill>
                <a:schemeClr val="accent5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or: Elbow 23">
              <a:extLst>
                <a:ext uri="{FF2B5EF4-FFF2-40B4-BE49-F238E27FC236}">
                  <a16:creationId xmlns:a16="http://schemas.microsoft.com/office/drawing/2014/main" id="{D8A13E23-E566-4672-AE8B-E464D23CC404}"/>
                </a:ext>
              </a:extLst>
            </p:cNvPr>
            <p:cNvCxnSpPr>
              <a:stCxn id="14" idx="0"/>
            </p:cNvCxnSpPr>
            <p:nvPr/>
          </p:nvCxnSpPr>
          <p:spPr>
            <a:xfrm rot="16200000" flipV="1">
              <a:off x="3678119" y="2695906"/>
              <a:ext cx="719001" cy="36992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or: Elbow 24">
              <a:extLst>
                <a:ext uri="{FF2B5EF4-FFF2-40B4-BE49-F238E27FC236}">
                  <a16:creationId xmlns:a16="http://schemas.microsoft.com/office/drawing/2014/main" id="{6E556D4C-10FD-4ADA-92B7-85710F1D2737}"/>
                </a:ext>
              </a:extLst>
            </p:cNvPr>
            <p:cNvCxnSpPr>
              <a:cxnSpLocks/>
              <a:stCxn id="14" idx="0"/>
              <a:endCxn id="9" idx="2"/>
            </p:cNvCxnSpPr>
            <p:nvPr/>
          </p:nvCxnSpPr>
          <p:spPr>
            <a:xfrm rot="5400000" flipH="1" flipV="1">
              <a:off x="4559141" y="2236576"/>
              <a:ext cx="667229" cy="1340352"/>
            </a:xfrm>
            <a:prstGeom prst="bentConnector3">
              <a:avLst>
                <a:gd name="adj1" fmla="val 3109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or: Elbow 25">
              <a:extLst>
                <a:ext uri="{FF2B5EF4-FFF2-40B4-BE49-F238E27FC236}">
                  <a16:creationId xmlns:a16="http://schemas.microsoft.com/office/drawing/2014/main" id="{555D0BDA-252C-4C70-9D81-D430633144BD}"/>
                </a:ext>
              </a:extLst>
            </p:cNvPr>
            <p:cNvCxnSpPr>
              <a:stCxn id="14" idx="0"/>
              <a:endCxn id="7" idx="2"/>
            </p:cNvCxnSpPr>
            <p:nvPr/>
          </p:nvCxnSpPr>
          <p:spPr>
            <a:xfrm rot="16200000" flipV="1">
              <a:off x="3010114" y="2027901"/>
              <a:ext cx="667229" cy="1757702"/>
            </a:xfrm>
            <a:prstGeom prst="bentConnector3">
              <a:avLst>
                <a:gd name="adj1" fmla="val 42911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01019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A3D7C-D177-4B76-83BA-413225F3C2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We </a:t>
            </a:r>
            <a:r>
              <a:rPr lang="nl-NL" dirty="0" err="1"/>
              <a:t>will</a:t>
            </a:r>
            <a:r>
              <a:rPr lang="nl-NL" dirty="0"/>
              <a:t> </a:t>
            </a:r>
            <a:r>
              <a:rPr lang="nl-NL" dirty="0" err="1"/>
              <a:t>use</a:t>
            </a:r>
            <a:r>
              <a:rPr lang="nl-NL" dirty="0"/>
              <a:t> NPM module </a:t>
            </a:r>
            <a:r>
              <a:rPr lang="nl-NL" i="1" dirty="0" err="1"/>
              <a:t>kafkajs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facilitate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interaction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Apache </a:t>
            </a:r>
            <a:r>
              <a:rPr lang="nl-NL" dirty="0" err="1"/>
              <a:t>Kafka</a:t>
            </a:r>
            <a:r>
              <a:rPr lang="nl-NL" dirty="0"/>
              <a:t>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our</a:t>
            </a:r>
            <a:r>
              <a:rPr lang="nl-NL" dirty="0"/>
              <a:t> Node </a:t>
            </a:r>
            <a:r>
              <a:rPr lang="nl-NL" dirty="0" err="1"/>
              <a:t>application</a:t>
            </a:r>
            <a:endParaRPr lang="nl-NL" dirty="0"/>
          </a:p>
          <a:p>
            <a:pPr lvl="1"/>
            <a:r>
              <a:rPr lang="nl-NL" dirty="0" err="1"/>
              <a:t>This</a:t>
            </a:r>
            <a:r>
              <a:rPr lang="nl-NL" dirty="0"/>
              <a:t> module is small, stand </a:t>
            </a:r>
            <a:r>
              <a:rPr lang="nl-NL" dirty="0" err="1"/>
              <a:t>alone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well proven</a:t>
            </a:r>
          </a:p>
          <a:p>
            <a:pPr lvl="1"/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230A53B-7EBE-CFE3-BB5B-AE5B6F295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20001" y="2332061"/>
            <a:ext cx="4680000" cy="24559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7655D57-BFEE-9079-B90F-9A25002CA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999" y="1997988"/>
            <a:ext cx="3816000" cy="175682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490CFD1C-6734-C9A3-FBF8-DD4935A9E5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0675" y="154295"/>
            <a:ext cx="1213327" cy="743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859479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3DBB537-6FD6-F3CC-368E-EDF240DD7B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7422" y="2697399"/>
            <a:ext cx="3027088" cy="209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3751CB3C-F60C-4A0D-90CD-A353D642F569}"/>
              </a:ext>
            </a:extLst>
          </p:cNvPr>
          <p:cNvCxnSpPr>
            <a:cxnSpLocks/>
          </p:cNvCxnSpPr>
          <p:nvPr/>
        </p:nvCxnSpPr>
        <p:spPr>
          <a:xfrm>
            <a:off x="5399632" y="1067912"/>
            <a:ext cx="640748" cy="3403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Snagit_SNGOUT2128">
            <a:extLst>
              <a:ext uri="{FF2B5EF4-FFF2-40B4-BE49-F238E27FC236}">
                <a16:creationId xmlns:a16="http://schemas.microsoft.com/office/drawing/2014/main" id="{7C19C923-A5DC-9B73-963B-4BF8778FC1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987"/>
          <a:stretch/>
        </p:blipFill>
        <p:spPr>
          <a:xfrm>
            <a:off x="458793" y="792001"/>
            <a:ext cx="5581587" cy="3244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894150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6C53493B-C14C-D458-37E1-C3EBC4A098A0}"/>
              </a:ext>
            </a:extLst>
          </p:cNvPr>
          <p:cNvSpPr/>
          <p:nvPr/>
        </p:nvSpPr>
        <p:spPr>
          <a:xfrm>
            <a:off x="4465320" y="2880360"/>
            <a:ext cx="4602480" cy="109728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F0A8A512-9397-10C7-C98C-E0B9A4B19F2A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AD2AE6D7-51AF-BF4D-BB57-DDE0A2FDABBF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5C1F4A-5A46-3EA7-60BB-9E432C5420C4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7" name="Picture 2" descr="Image result for logo kafka">
            <a:extLst>
              <a:ext uri="{FF2B5EF4-FFF2-40B4-BE49-F238E27FC236}">
                <a16:creationId xmlns:a16="http://schemas.microsoft.com/office/drawing/2014/main" id="{D249CAC8-396C-CAFD-0620-2E01E604EF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Image result for logo kafka">
            <a:extLst>
              <a:ext uri="{FF2B5EF4-FFF2-40B4-BE49-F238E27FC236}">
                <a16:creationId xmlns:a16="http://schemas.microsoft.com/office/drawing/2014/main" id="{DF7A1E1A-5FFC-8057-0ACD-E06788AB04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Image result for logo kafka">
            <a:extLst>
              <a:ext uri="{FF2B5EF4-FFF2-40B4-BE49-F238E27FC236}">
                <a16:creationId xmlns:a16="http://schemas.microsoft.com/office/drawing/2014/main" id="{9A8BF056-347B-A15C-07A6-4E2F0FB5D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3F168223-ED06-0770-3D1D-AAEFDF42A6E2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1CF7CF-09EC-A979-80DE-2656981D5D6A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AC6C3C-0CB5-6357-C0AF-71926B1F33C1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90F280-726F-B93C-DF54-555E7E6DDDFC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8BD791D6-8800-C26C-7CB6-4E3DEDCF7283}"/>
              </a:ext>
            </a:extLst>
          </p:cNvPr>
          <p:cNvCxnSpPr>
            <a:stCxn id="12" idx="3"/>
            <a:endCxn id="10" idx="0"/>
          </p:cNvCxnSpPr>
          <p:nvPr/>
        </p:nvCxnSpPr>
        <p:spPr>
          <a:xfrm>
            <a:off x="5920000" y="1684855"/>
            <a:ext cx="814763" cy="1337995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AB927EDD-0FD7-6828-51B6-177A04250C2A}"/>
              </a:ext>
            </a:extLst>
          </p:cNvPr>
          <p:cNvSpPr txBox="1"/>
          <p:nvPr/>
        </p:nvSpPr>
        <p:spPr>
          <a:xfrm>
            <a:off x="4488180" y="3786222"/>
            <a:ext cx="65883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>
                <a:solidFill>
                  <a:schemeClr val="bg2">
                    <a:lumMod val="20000"/>
                    <a:lumOff val="80000"/>
                  </a:schemeClr>
                </a:solidFill>
              </a:rPr>
              <a:t>localhost</a:t>
            </a:r>
          </a:p>
        </p:txBody>
      </p:sp>
    </p:spTree>
    <p:extLst>
      <p:ext uri="{BB962C8B-B14F-4D97-AF65-F5344CB8AC3E}">
        <p14:creationId xmlns:p14="http://schemas.microsoft.com/office/powerpoint/2010/main" val="297911926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5758309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54801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2D0E6-E6CA-45A9-993F-811CBD668E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Node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Kafka</a:t>
            </a:r>
            <a:r>
              <a:rPr lang="nl-NL" dirty="0"/>
              <a:t> – a </a:t>
            </a:r>
            <a:r>
              <a:rPr lang="nl-NL" dirty="0" err="1"/>
              <a:t>simple</a:t>
            </a:r>
            <a:r>
              <a:rPr lang="nl-NL" dirty="0"/>
              <a:t> producer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BF9F6F8-6E21-4835-95A3-E91E8BDD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FEB2ED1-94F4-D1D3-7A96-98BF9CA845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0" y="770569"/>
            <a:ext cx="5200000" cy="18285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38100D-8414-0B36-B9C9-2E47E5AE5E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0" y="4588724"/>
            <a:ext cx="3657143" cy="33333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B033622-2931-97D4-2E6C-0DFB2612F5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0001" y="2666150"/>
            <a:ext cx="3060000" cy="1873469"/>
          </a:xfrm>
          <a:prstGeom prst="rect">
            <a:avLst/>
          </a:prstGeom>
        </p:spPr>
      </p:pic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F76D494E-FAC6-69C1-045B-90661FDEB221}"/>
              </a:ext>
            </a:extLst>
          </p:cNvPr>
          <p:cNvSpPr/>
          <p:nvPr/>
        </p:nvSpPr>
        <p:spPr>
          <a:xfrm>
            <a:off x="4890970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F3048A9-0CC6-ECB8-6E5F-C2048F132E8D}"/>
              </a:ext>
            </a:extLst>
          </p:cNvPr>
          <p:cNvSpPr/>
          <p:nvPr/>
        </p:nvSpPr>
        <p:spPr>
          <a:xfrm>
            <a:off x="6260036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2899585B-2AFF-C81A-4531-4A66586AE1E8}"/>
              </a:ext>
            </a:extLst>
          </p:cNvPr>
          <p:cNvSpPr/>
          <p:nvPr/>
        </p:nvSpPr>
        <p:spPr>
          <a:xfrm>
            <a:off x="7629102" y="3131341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3" name="Picture 2" descr="Image result for logo kafka">
            <a:extLst>
              <a:ext uri="{FF2B5EF4-FFF2-40B4-BE49-F238E27FC236}">
                <a16:creationId xmlns:a16="http://schemas.microsoft.com/office/drawing/2014/main" id="{4BD570AA-F03E-DACF-C4F8-A1587FBB77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6694" y="3161065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Image result for logo kafka">
            <a:extLst>
              <a:ext uri="{FF2B5EF4-FFF2-40B4-BE49-F238E27FC236}">
                <a16:creationId xmlns:a16="http://schemas.microsoft.com/office/drawing/2014/main" id="{13C803D4-F4AE-07F3-AC35-87E312B3A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2573" y="3154359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Image result for logo kafka">
            <a:extLst>
              <a:ext uri="{FF2B5EF4-FFF2-40B4-BE49-F238E27FC236}">
                <a16:creationId xmlns:a16="http://schemas.microsoft.com/office/drawing/2014/main" id="{52913386-B4CE-8696-6A4C-D2ECB33BB6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8451" y="3147653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2CF220A-2622-5F19-434E-20712D741E9C}"/>
              </a:ext>
            </a:extLst>
          </p:cNvPr>
          <p:cNvSpPr/>
          <p:nvPr/>
        </p:nvSpPr>
        <p:spPr>
          <a:xfrm>
            <a:off x="5522800" y="4267237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F88D2AF1-0C86-F5BF-548D-25631E19A424}"/>
              </a:ext>
            </a:extLst>
          </p:cNvPr>
          <p:cNvSpPr/>
          <p:nvPr/>
        </p:nvSpPr>
        <p:spPr>
          <a:xfrm>
            <a:off x="4736592" y="3022850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6B71428-914B-FFD4-DC22-9F01EC8DAA89}"/>
              </a:ext>
            </a:extLst>
          </p:cNvPr>
          <p:cNvSpPr/>
          <p:nvPr/>
        </p:nvSpPr>
        <p:spPr>
          <a:xfrm>
            <a:off x="8143976" y="3593002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7108551-BB47-716B-8F62-C86BDECACD9D}"/>
              </a:ext>
            </a:extLst>
          </p:cNvPr>
          <p:cNvSpPr/>
          <p:nvPr/>
        </p:nvSpPr>
        <p:spPr>
          <a:xfrm>
            <a:off x="6794288" y="360889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F268804-45BC-2753-E036-F4EF3CFA9768}"/>
              </a:ext>
            </a:extLst>
          </p:cNvPr>
          <p:cNvSpPr/>
          <p:nvPr/>
        </p:nvSpPr>
        <p:spPr>
          <a:xfrm>
            <a:off x="5452219" y="3624783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AD21A0D2-3586-9365-F476-6426C713532E}"/>
              </a:ext>
            </a:extLst>
          </p:cNvPr>
          <p:cNvCxnSpPr>
            <a:cxnSpLocks/>
            <a:stCxn id="16" idx="0"/>
          </p:cNvCxnSpPr>
          <p:nvPr/>
        </p:nvCxnSpPr>
        <p:spPr>
          <a:xfrm rot="5400000" flipH="1" flipV="1">
            <a:off x="6833267" y="3770892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8E6CFF0C-8220-7137-0B5A-A2E656E354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2745" y="4288950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Cylinder 22">
            <a:extLst>
              <a:ext uri="{FF2B5EF4-FFF2-40B4-BE49-F238E27FC236}">
                <a16:creationId xmlns:a16="http://schemas.microsoft.com/office/drawing/2014/main" id="{A9A5D9CE-E58A-AD15-0E84-0BD60026418C}"/>
              </a:ext>
            </a:extLst>
          </p:cNvPr>
          <p:cNvSpPr/>
          <p:nvPr/>
        </p:nvSpPr>
        <p:spPr>
          <a:xfrm>
            <a:off x="5987543" y="3147653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DBB5E3-D6C3-7DF8-1288-369F89C0760B}"/>
              </a:ext>
            </a:extLst>
          </p:cNvPr>
          <p:cNvCxnSpPr>
            <a:cxnSpLocks/>
          </p:cNvCxnSpPr>
          <p:nvPr/>
        </p:nvCxnSpPr>
        <p:spPr>
          <a:xfrm flipV="1">
            <a:off x="6260036" y="3519316"/>
            <a:ext cx="109677" cy="9993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5" name="Oval 24">
            <a:extLst>
              <a:ext uri="{FF2B5EF4-FFF2-40B4-BE49-F238E27FC236}">
                <a16:creationId xmlns:a16="http://schemas.microsoft.com/office/drawing/2014/main" id="{93ABB674-B99E-339A-AF59-4119330D2D9E}"/>
              </a:ext>
            </a:extLst>
          </p:cNvPr>
          <p:cNvSpPr/>
          <p:nvPr/>
        </p:nvSpPr>
        <p:spPr>
          <a:xfrm>
            <a:off x="7122725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CFEF3AE-50DD-1D8F-35B4-7B4311949725}"/>
              </a:ext>
            </a:extLst>
          </p:cNvPr>
          <p:cNvSpPr/>
          <p:nvPr/>
        </p:nvSpPr>
        <p:spPr>
          <a:xfrm>
            <a:off x="6218794" y="395074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FE4B3119-5FEC-2732-23AE-0EE1D093C87E}"/>
              </a:ext>
            </a:extLst>
          </p:cNvPr>
          <p:cNvSpPr/>
          <p:nvPr/>
        </p:nvSpPr>
        <p:spPr>
          <a:xfrm>
            <a:off x="2631688" y="284558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4BBE1019-129B-68DD-C7C8-803510396C74}"/>
              </a:ext>
            </a:extLst>
          </p:cNvPr>
          <p:cNvSpPr/>
          <p:nvPr/>
        </p:nvSpPr>
        <p:spPr>
          <a:xfrm>
            <a:off x="2378989" y="302454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31459357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8365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bol.com | Prikbord - Kurk - 58 x 39 cm">
            <a:extLst>
              <a:ext uri="{FF2B5EF4-FFF2-40B4-BE49-F238E27FC236}">
                <a16:creationId xmlns:a16="http://schemas.microsoft.com/office/drawing/2014/main" id="{99E6326D-5370-41CA-95C9-2AFE676461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476" y="798892"/>
            <a:ext cx="6835843" cy="4056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F290F1E0-C9B0-4656-A3F2-F7716A37D192}"/>
              </a:ext>
            </a:extLst>
          </p:cNvPr>
          <p:cNvSpPr/>
          <p:nvPr/>
        </p:nvSpPr>
        <p:spPr>
          <a:xfrm>
            <a:off x="1425634" y="1107150"/>
            <a:ext cx="1692704" cy="278838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47CFA9A-5480-489C-B454-DE59AA4F2392}"/>
              </a:ext>
            </a:extLst>
          </p:cNvPr>
          <p:cNvSpPr/>
          <p:nvPr/>
        </p:nvSpPr>
        <p:spPr>
          <a:xfrm>
            <a:off x="97694" y="135333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ECA82-53E5-446F-83F5-0A4EA4874C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bulletin board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3A3488-1038-4AC9-B815-DEB0797E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E27BB44-8ADB-4C03-9B95-6D20F5DE44C4}"/>
              </a:ext>
            </a:extLst>
          </p:cNvPr>
          <p:cNvSpPr/>
          <p:nvPr/>
        </p:nvSpPr>
        <p:spPr>
          <a:xfrm>
            <a:off x="97694" y="2133601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F095C401-4AEF-4375-9C2E-B96219973E01}"/>
              </a:ext>
            </a:extLst>
          </p:cNvPr>
          <p:cNvSpPr/>
          <p:nvPr/>
        </p:nvSpPr>
        <p:spPr>
          <a:xfrm>
            <a:off x="97694" y="2913866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B8CA680-56F1-441E-997E-3E42FE65BAB7}"/>
              </a:ext>
            </a:extLst>
          </p:cNvPr>
          <p:cNvSpPr/>
          <p:nvPr/>
        </p:nvSpPr>
        <p:spPr>
          <a:xfrm>
            <a:off x="7966311" y="1107150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A7D8B18-38E0-4B18-97FF-5E874160F826}"/>
              </a:ext>
            </a:extLst>
          </p:cNvPr>
          <p:cNvSpPr/>
          <p:nvPr/>
        </p:nvSpPr>
        <p:spPr>
          <a:xfrm>
            <a:off x="7966311" y="335806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15" name="Rectangle: Folded Corner 14">
            <a:extLst>
              <a:ext uri="{FF2B5EF4-FFF2-40B4-BE49-F238E27FC236}">
                <a16:creationId xmlns:a16="http://schemas.microsoft.com/office/drawing/2014/main" id="{AC1398C5-56E7-478C-825C-A5E7B97E2C79}"/>
              </a:ext>
            </a:extLst>
          </p:cNvPr>
          <p:cNvSpPr/>
          <p:nvPr/>
        </p:nvSpPr>
        <p:spPr>
          <a:xfrm>
            <a:off x="1785381" y="12479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6" name="Rectangle: Folded Corner 15">
            <a:extLst>
              <a:ext uri="{FF2B5EF4-FFF2-40B4-BE49-F238E27FC236}">
                <a16:creationId xmlns:a16="http://schemas.microsoft.com/office/drawing/2014/main" id="{00F771DF-4387-4765-A970-9F33992C0657}"/>
              </a:ext>
            </a:extLst>
          </p:cNvPr>
          <p:cNvSpPr/>
          <p:nvPr/>
        </p:nvSpPr>
        <p:spPr>
          <a:xfrm>
            <a:off x="1785381" y="1247963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</a:t>
            </a:r>
          </a:p>
        </p:txBody>
      </p:sp>
      <p:sp>
        <p:nvSpPr>
          <p:cNvPr id="17" name="Rectangle: Folded Corner 16">
            <a:extLst>
              <a:ext uri="{FF2B5EF4-FFF2-40B4-BE49-F238E27FC236}">
                <a16:creationId xmlns:a16="http://schemas.microsoft.com/office/drawing/2014/main" id="{1B3E414B-9768-4CEF-979A-AD5CE2A41610}"/>
              </a:ext>
            </a:extLst>
          </p:cNvPr>
          <p:cNvSpPr/>
          <p:nvPr/>
        </p:nvSpPr>
        <p:spPr>
          <a:xfrm>
            <a:off x="1962373" y="1431864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!!</a:t>
            </a:r>
          </a:p>
        </p:txBody>
      </p:sp>
      <p:sp>
        <p:nvSpPr>
          <p:cNvPr id="18" name="Rectangle: Folded Corner 17">
            <a:extLst>
              <a:ext uri="{FF2B5EF4-FFF2-40B4-BE49-F238E27FC236}">
                <a16:creationId xmlns:a16="http://schemas.microsoft.com/office/drawing/2014/main" id="{758881C7-7FBD-462F-A810-1679ADA262D1}"/>
              </a:ext>
            </a:extLst>
          </p:cNvPr>
          <p:cNvSpPr/>
          <p:nvPr/>
        </p:nvSpPr>
        <p:spPr>
          <a:xfrm>
            <a:off x="2050869" y="1658609"/>
            <a:ext cx="726830" cy="547077"/>
          </a:xfrm>
          <a:prstGeom prst="foldedCorner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“@#$”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451AEC5-40EE-40F9-860E-930F48B9F3C2}"/>
              </a:ext>
            </a:extLst>
          </p:cNvPr>
          <p:cNvSpPr/>
          <p:nvPr/>
        </p:nvSpPr>
        <p:spPr>
          <a:xfrm>
            <a:off x="3314438" y="1107150"/>
            <a:ext cx="2711226" cy="1806716"/>
          </a:xfrm>
          <a:prstGeom prst="rect">
            <a:avLst/>
          </a:prstGeom>
          <a:blipFill>
            <a:blip r:embed="rId4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Rectangle: Folded Corner 20">
            <a:extLst>
              <a:ext uri="{FF2B5EF4-FFF2-40B4-BE49-F238E27FC236}">
                <a16:creationId xmlns:a16="http://schemas.microsoft.com/office/drawing/2014/main" id="{EA67E471-DDD0-4DCB-9A6D-8E49C993287A}"/>
              </a:ext>
            </a:extLst>
          </p:cNvPr>
          <p:cNvSpPr/>
          <p:nvPr/>
        </p:nvSpPr>
        <p:spPr>
          <a:xfrm>
            <a:off x="3674184" y="1247963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€</a:t>
            </a:r>
          </a:p>
        </p:txBody>
      </p:sp>
      <p:sp>
        <p:nvSpPr>
          <p:cNvPr id="22" name="Rectangle: Folded Corner 21">
            <a:extLst>
              <a:ext uri="{FF2B5EF4-FFF2-40B4-BE49-F238E27FC236}">
                <a16:creationId xmlns:a16="http://schemas.microsoft.com/office/drawing/2014/main" id="{4916C608-2CC5-4CCD-BF5F-02D69DB7EAA5}"/>
              </a:ext>
            </a:extLst>
          </p:cNvPr>
          <p:cNvSpPr/>
          <p:nvPr/>
        </p:nvSpPr>
        <p:spPr>
          <a:xfrm>
            <a:off x="3926448" y="1585000"/>
            <a:ext cx="1164173" cy="45503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$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1DFDE68D-2198-4C89-8AF9-C560BBE90933}"/>
              </a:ext>
            </a:extLst>
          </p:cNvPr>
          <p:cNvSpPr/>
          <p:nvPr/>
        </p:nvSpPr>
        <p:spPr>
          <a:xfrm>
            <a:off x="97694" y="3642694"/>
            <a:ext cx="801076" cy="4442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white"/>
              </a:solidFill>
              <a:latin typeface="Arial" panose="020B0604020202020204" pitchFamily="34" charset="0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960E803-2854-4865-B2B6-F1725D3087BD}"/>
              </a:ext>
            </a:extLst>
          </p:cNvPr>
          <p:cNvSpPr/>
          <p:nvPr/>
        </p:nvSpPr>
        <p:spPr>
          <a:xfrm>
            <a:off x="7966311" y="2601974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6252C2A-133E-4B39-BB67-B4B4253DD84C}"/>
              </a:ext>
            </a:extLst>
          </p:cNvPr>
          <p:cNvSpPr/>
          <p:nvPr/>
        </p:nvSpPr>
        <p:spPr>
          <a:xfrm>
            <a:off x="7966311" y="1845879"/>
            <a:ext cx="1038044" cy="56925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661109"/>
            <a:endParaRPr lang="en-US" sz="1266" dirty="0">
              <a:solidFill>
                <a:prstClr val="black"/>
              </a:solidFill>
              <a:latin typeface="Arial" panose="020B06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2F0BF3C-4493-479A-A354-394CB9192958}"/>
              </a:ext>
            </a:extLst>
          </p:cNvPr>
          <p:cNvSpPr/>
          <p:nvPr/>
        </p:nvSpPr>
        <p:spPr>
          <a:xfrm>
            <a:off x="4730241" y="2679119"/>
            <a:ext cx="1858128" cy="1806716"/>
          </a:xfrm>
          <a:prstGeom prst="rect">
            <a:avLst/>
          </a:prstGeom>
          <a:blipFill>
            <a:blip r:embed="rId5"/>
            <a:tile tx="0" ty="0" sx="100000" sy="100000" flip="none" algn="tl"/>
          </a:blipFill>
          <a:ln w="3810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: Folded Corner 28">
            <a:extLst>
              <a:ext uri="{FF2B5EF4-FFF2-40B4-BE49-F238E27FC236}">
                <a16:creationId xmlns:a16="http://schemas.microsoft.com/office/drawing/2014/main" id="{29171ECA-D90C-4570-8A12-D0941DCDEF63}"/>
              </a:ext>
            </a:extLst>
          </p:cNvPr>
          <p:cNvSpPr/>
          <p:nvPr/>
        </p:nvSpPr>
        <p:spPr>
          <a:xfrm>
            <a:off x="4858485" y="2857080"/>
            <a:ext cx="1164173" cy="931453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1" name="Rectangle: Folded Corner 30">
            <a:extLst>
              <a:ext uri="{FF2B5EF4-FFF2-40B4-BE49-F238E27FC236}">
                <a16:creationId xmlns:a16="http://schemas.microsoft.com/office/drawing/2014/main" id="{133332FA-15EA-40DB-AFAA-99F77B814719}"/>
              </a:ext>
            </a:extLst>
          </p:cNvPr>
          <p:cNvSpPr/>
          <p:nvPr/>
        </p:nvSpPr>
        <p:spPr>
          <a:xfrm>
            <a:off x="3566068" y="1964515"/>
            <a:ext cx="1164173" cy="354475"/>
          </a:xfrm>
          <a:prstGeom prst="foldedCorner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>
                    <a:lumMod val="95000"/>
                    <a:lumOff val="5000"/>
                  </a:schemeClr>
                </a:solidFill>
              </a:rPr>
              <a:t>¥ ₤ ₨</a:t>
            </a:r>
          </a:p>
        </p:txBody>
      </p:sp>
      <p:pic>
        <p:nvPicPr>
          <p:cNvPr id="32" name="Graphic 31" descr="Abacus outline">
            <a:extLst>
              <a:ext uri="{FF2B5EF4-FFF2-40B4-BE49-F238E27FC236}">
                <a16:creationId xmlns:a16="http://schemas.microsoft.com/office/drawing/2014/main" id="{F755DE28-51DE-4174-8A97-A8F79F9D6F2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38294" y="2852459"/>
            <a:ext cx="914400" cy="914400"/>
          </a:xfrm>
          <a:prstGeom prst="rect">
            <a:avLst/>
          </a:prstGeom>
        </p:spPr>
      </p:pic>
      <p:sp>
        <p:nvSpPr>
          <p:cNvPr id="30" name="Rectangle: Folded Corner 29">
            <a:extLst>
              <a:ext uri="{FF2B5EF4-FFF2-40B4-BE49-F238E27FC236}">
                <a16:creationId xmlns:a16="http://schemas.microsoft.com/office/drawing/2014/main" id="{62A6C502-8C1F-47C6-8B37-20009095DFCC}"/>
              </a:ext>
            </a:extLst>
          </p:cNvPr>
          <p:cNvSpPr/>
          <p:nvPr/>
        </p:nvSpPr>
        <p:spPr>
          <a:xfrm>
            <a:off x="5312327" y="3222124"/>
            <a:ext cx="1164173" cy="1115767"/>
          </a:xfrm>
          <a:prstGeom prst="foldedCorner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4" name="Graphic 33" descr="Alarm Ringing with solid fill">
            <a:extLst>
              <a:ext uri="{FF2B5EF4-FFF2-40B4-BE49-F238E27FC236}">
                <a16:creationId xmlns:a16="http://schemas.microsoft.com/office/drawing/2014/main" id="{F3F57D39-D9D7-482B-A8EA-176ADE1BE44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20624" y="33228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265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1" grpId="0" animBg="1"/>
      <p:bldP spid="14" grpId="0" animBg="1"/>
      <p:bldP spid="19" grpId="0" animBg="1"/>
      <p:bldP spid="21" grpId="0" animBg="1"/>
      <p:bldP spid="22" grpId="0" animBg="1"/>
      <p:bldP spid="25" grpId="0" animBg="1"/>
      <p:bldP spid="27" grpId="0" animBg="1"/>
      <p:bldP spid="29" grpId="0" animBg="1"/>
      <p:bldP spid="31" grpId="0" animBg="1"/>
      <p:bldP spid="30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60016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0138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4203074" cy="8002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4437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200054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804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304611" cy="320087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2509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360098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endParaRPr lang="en-US" sz="13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...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466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6578724" cy="40010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...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7386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15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Word"/>
      </p:transition>
    </mc:Choice>
    <mc:Fallback xmlns="">
      <p:transition spd="slow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5A980C-AEA1-93C5-4C58-0BF9C75A4028}"/>
              </a:ext>
            </a:extLst>
          </p:cNvPr>
          <p:cNvSpPr/>
          <p:nvPr/>
        </p:nvSpPr>
        <p:spPr>
          <a:xfrm>
            <a:off x="0" y="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A4478E8-7924-E262-D835-F3F2E35D8C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738" y="-45720"/>
            <a:ext cx="6623999" cy="504000"/>
          </a:xfrm>
        </p:spPr>
        <p:txBody>
          <a:bodyPr/>
          <a:lstStyle/>
          <a:p>
            <a:r>
              <a:rPr lang="en-US" dirty="0"/>
              <a:t>Consumer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E65CA7-9D39-40A7-968C-9827DB08F8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A186C9-DBA6-86A9-816C-4829D5B2AAC8}"/>
              </a:ext>
            </a:extLst>
          </p:cNvPr>
          <p:cNvSpPr txBox="1"/>
          <p:nvPr/>
        </p:nvSpPr>
        <p:spPr>
          <a:xfrm>
            <a:off x="376738" y="381000"/>
            <a:ext cx="8040663" cy="46012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 Kafka,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 = require(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kafkajs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new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Kafka({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clientId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'my-app'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brokers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[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'localhost:29092'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'localhost:29093'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'localhost:29094'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logLevel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logLevel.INFO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consumer =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kafka.consumer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groupId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'test-group'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consumer.connect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consumer.subscribe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topic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'test-topic'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fromBeginning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})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await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consumer.run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eachMessage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async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({ topic, partition, message })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=&gt;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{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</a:t>
            </a:r>
            <a:r>
              <a:rPr lang="en-US" sz="13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const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prefix =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`${topic}[${partition} |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offset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}] /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timestamp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}`</a:t>
            </a:r>
            <a:endParaRPr lang="en-US" sz="13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  console.log(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`- ${prefix} ${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message</a:t>
            </a: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}#${message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value}`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  },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  })</a:t>
            </a:r>
          </a:p>
          <a:p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</a:br>
            <a:r>
              <a:rPr lang="en-US" sz="1300" b="0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consumeMessages</a:t>
            </a:r>
            <a:r>
              <a:rPr lang="en-US" sz="13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5110E4A-A0E3-4B9C-660D-1FAB3DC50170}"/>
              </a:ext>
            </a:extLst>
          </p:cNvPr>
          <p:cNvSpPr/>
          <p:nvPr/>
        </p:nvSpPr>
        <p:spPr>
          <a:xfrm>
            <a:off x="7025640" y="281940"/>
            <a:ext cx="1668780" cy="504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48054B41-3D09-5D72-B77B-5CB5465B6AAA}"/>
              </a:ext>
            </a:extLst>
          </p:cNvPr>
          <p:cNvSpPr/>
          <p:nvPr/>
        </p:nvSpPr>
        <p:spPr>
          <a:xfrm>
            <a:off x="5225318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BBDC4134-714C-69EC-2EDB-26FA87231EA0}"/>
              </a:ext>
            </a:extLst>
          </p:cNvPr>
          <p:cNvSpPr/>
          <p:nvPr/>
        </p:nvSpPr>
        <p:spPr>
          <a:xfrm>
            <a:off x="6594384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775A5B2-BF3B-42A1-E2D6-09708E5579FD}"/>
              </a:ext>
            </a:extLst>
          </p:cNvPr>
          <p:cNvSpPr/>
          <p:nvPr/>
        </p:nvSpPr>
        <p:spPr>
          <a:xfrm>
            <a:off x="7963450" y="497388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0F43EEE5-FA08-23BD-B846-6AA869576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1042" y="52711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AE9EAFEB-B769-D379-5F76-DB2CBD81F5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921" y="52040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C0B79D63-04F0-0EBD-4953-B350771F0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42799" y="513700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B3B5174A-3B4D-1CEA-9DE7-A77CAA93B2B3}"/>
              </a:ext>
            </a:extLst>
          </p:cNvPr>
          <p:cNvSpPr/>
          <p:nvPr/>
        </p:nvSpPr>
        <p:spPr>
          <a:xfrm>
            <a:off x="5857148" y="1633284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629F603C-B994-619B-1D7F-09155C4C1ECC}"/>
              </a:ext>
            </a:extLst>
          </p:cNvPr>
          <p:cNvSpPr/>
          <p:nvPr/>
        </p:nvSpPr>
        <p:spPr>
          <a:xfrm>
            <a:off x="5070940" y="388897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7A44296-C785-1D3E-815C-DC414D5C1DE2}"/>
              </a:ext>
            </a:extLst>
          </p:cNvPr>
          <p:cNvSpPr/>
          <p:nvPr/>
        </p:nvSpPr>
        <p:spPr>
          <a:xfrm>
            <a:off x="8478324" y="959049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772E3D5-6886-4023-39B6-DA82A7E3F405}"/>
              </a:ext>
            </a:extLst>
          </p:cNvPr>
          <p:cNvSpPr/>
          <p:nvPr/>
        </p:nvSpPr>
        <p:spPr>
          <a:xfrm>
            <a:off x="7136256" y="97494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0DDE51E-EDA2-AA32-4929-A7489375763F}"/>
              </a:ext>
            </a:extLst>
          </p:cNvPr>
          <p:cNvSpPr/>
          <p:nvPr/>
        </p:nvSpPr>
        <p:spPr>
          <a:xfrm>
            <a:off x="5794187" y="990830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A516B80F-E443-9109-12F3-6434B7AEBF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093" y="1654997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5A67BA2C-3307-28B6-F548-B95B6DD55B83}"/>
              </a:ext>
            </a:extLst>
          </p:cNvPr>
          <p:cNvSpPr/>
          <p:nvPr/>
        </p:nvSpPr>
        <p:spPr>
          <a:xfrm>
            <a:off x="6321891" y="513700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ED0A31A-422C-A8AB-F400-196E2933FD2E}"/>
              </a:ext>
            </a:extLst>
          </p:cNvPr>
          <p:cNvCxnSpPr>
            <a:cxnSpLocks/>
          </p:cNvCxnSpPr>
          <p:nvPr/>
        </p:nvCxnSpPr>
        <p:spPr>
          <a:xfrm flipV="1">
            <a:off x="6186459" y="892897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BE65B4A-AF85-5EBC-5F60-B83CF9C8ED76}"/>
              </a:ext>
            </a:extLst>
          </p:cNvPr>
          <p:cNvSpPr/>
          <p:nvPr/>
        </p:nvSpPr>
        <p:spPr>
          <a:xfrm>
            <a:off x="6242813" y="1361641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FDB00B93-E6F2-0DF3-A7DE-1AD0A5C460CC}"/>
              </a:ext>
            </a:extLst>
          </p:cNvPr>
          <p:cNvSpPr/>
          <p:nvPr/>
        </p:nvSpPr>
        <p:spPr>
          <a:xfrm>
            <a:off x="6582838" y="976633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5312D44-CFC1-52A5-1025-4A11F099DE3F}"/>
              </a:ext>
            </a:extLst>
          </p:cNvPr>
          <p:cNvSpPr/>
          <p:nvPr/>
        </p:nvSpPr>
        <p:spPr>
          <a:xfrm>
            <a:off x="6466089" y="1731277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D4D13135-0989-5803-BB00-5473BFA7D85F}"/>
              </a:ext>
            </a:extLst>
          </p:cNvPr>
          <p:cNvSpPr/>
          <p:nvPr/>
        </p:nvSpPr>
        <p:spPr>
          <a:xfrm>
            <a:off x="6639935" y="128012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EC6E64D-25B4-3FC4-625A-F1AF32D82885}"/>
              </a:ext>
            </a:extLst>
          </p:cNvPr>
          <p:cNvSpPr/>
          <p:nvPr/>
        </p:nvSpPr>
        <p:spPr>
          <a:xfrm>
            <a:off x="6935898" y="276911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5917BF00-0AC1-4AF7-85E8-10B5278498CD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7182906" y="1118354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>
            <a:extLst>
              <a:ext uri="{FF2B5EF4-FFF2-40B4-BE49-F238E27FC236}">
                <a16:creationId xmlns:a16="http://schemas.microsoft.com/office/drawing/2014/main" id="{37EA7951-F331-17CE-2FC0-40A2C4403D25}"/>
              </a:ext>
            </a:extLst>
          </p:cNvPr>
          <p:cNvSpPr/>
          <p:nvPr/>
        </p:nvSpPr>
        <p:spPr>
          <a:xfrm>
            <a:off x="7472364" y="129820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04C5BCC0-9174-F885-0DC2-DF9E6D9FDCE9}"/>
              </a:ext>
            </a:extLst>
          </p:cNvPr>
          <p:cNvSpPr/>
          <p:nvPr/>
        </p:nvSpPr>
        <p:spPr>
          <a:xfrm>
            <a:off x="2727368" y="2583752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AE0CDF9F-5BD0-E483-A6DD-419056676502}"/>
              </a:ext>
            </a:extLst>
          </p:cNvPr>
          <p:cNvSpPr/>
          <p:nvPr/>
        </p:nvSpPr>
        <p:spPr>
          <a:xfrm>
            <a:off x="2416525" y="3174726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58003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0DC22E-948D-4A9B-97F5-258DB51C3D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Hands On Lab 2 and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02792-AE7F-4515-ABF1-82572B629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Explore Node</a:t>
            </a:r>
            <a:br>
              <a:rPr lang="en-US" sz="1200" dirty="0"/>
            </a:br>
            <a:endParaRPr lang="en-US" sz="1200" dirty="0"/>
          </a:p>
          <a:p>
            <a:r>
              <a:rPr lang="en-US" dirty="0"/>
              <a:t>Explore Node interacting with Apache Kafka</a:t>
            </a:r>
          </a:p>
          <a:p>
            <a:pPr lvl="1"/>
            <a:r>
              <a:rPr lang="en-US" dirty="0"/>
              <a:t>Consume from and Produce messages to Kafka Topic from Node</a:t>
            </a:r>
          </a:p>
          <a:p>
            <a:pPr lvl="1"/>
            <a:r>
              <a:rPr lang="en-US" dirty="0"/>
              <a:t>Multiple producers and some collaborating consumers </a:t>
            </a:r>
          </a:p>
          <a:p>
            <a:pPr lvl="1"/>
            <a:r>
              <a:rPr lang="en-US" dirty="0"/>
              <a:t>From Web UI to Kafka Topic to Web UI/API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14F30-EAD7-424A-9B04-BBC32178B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22583-3173-4DDB-819E-09560344B359}"/>
              </a:ext>
            </a:extLst>
          </p:cNvPr>
          <p:cNvSpPr txBox="1"/>
          <p:nvPr/>
        </p:nvSpPr>
        <p:spPr>
          <a:xfrm>
            <a:off x="101486" y="4777225"/>
            <a:ext cx="4457952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labs: </a:t>
            </a:r>
            <a:r>
              <a:rPr lang="en-US" sz="1050" dirty="0"/>
              <a:t>github.com/lucasjellema/fontys-2024-microservices-messaging-kafka</a:t>
            </a:r>
          </a:p>
        </p:txBody>
      </p:sp>
      <p:pic>
        <p:nvPicPr>
          <p:cNvPr id="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50DC4F14-AB93-B53B-C44E-FBC7218956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6334" y="881361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84BA0F77-71B8-EB09-00AA-D514DD5ACDE9}"/>
              </a:ext>
            </a:extLst>
          </p:cNvPr>
          <p:cNvSpPr/>
          <p:nvPr/>
        </p:nvSpPr>
        <p:spPr>
          <a:xfrm>
            <a:off x="4975387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5C83E2D-7F3B-5C96-9E48-4F453A12991B}"/>
              </a:ext>
            </a:extLst>
          </p:cNvPr>
          <p:cNvSpPr/>
          <p:nvPr/>
        </p:nvSpPr>
        <p:spPr>
          <a:xfrm>
            <a:off x="6344453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13D5BCF-C227-162F-0516-FCAA21314C8C}"/>
              </a:ext>
            </a:extLst>
          </p:cNvPr>
          <p:cNvSpPr/>
          <p:nvPr/>
        </p:nvSpPr>
        <p:spPr>
          <a:xfrm>
            <a:off x="7713519" y="3213274"/>
            <a:ext cx="963869" cy="539703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6105CA0C-A901-4638-3045-F5C0670A5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1111" y="3242998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Image result for logo kafka">
            <a:extLst>
              <a:ext uri="{FF2B5EF4-FFF2-40B4-BE49-F238E27FC236}">
                <a16:creationId xmlns:a16="http://schemas.microsoft.com/office/drawing/2014/main" id="{9C557347-BEDF-5301-8F4B-56CC1BD00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6990" y="3236292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Image result for logo kafka">
            <a:extLst>
              <a:ext uri="{FF2B5EF4-FFF2-40B4-BE49-F238E27FC236}">
                <a16:creationId xmlns:a16="http://schemas.microsoft.com/office/drawing/2014/main" id="{D694E7FA-AF87-1F13-B926-AFEDF44E4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92868" y="3229586"/>
            <a:ext cx="566106" cy="300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80A2DD4-CD40-D7AD-CAC2-8348D37F7EA8}"/>
              </a:ext>
            </a:extLst>
          </p:cNvPr>
          <p:cNvSpPr/>
          <p:nvPr/>
        </p:nvSpPr>
        <p:spPr>
          <a:xfrm>
            <a:off x="5607217" y="4349170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0952955-BAEF-E150-AB0B-D87168FC3C7D}"/>
              </a:ext>
            </a:extLst>
          </p:cNvPr>
          <p:cNvSpPr/>
          <p:nvPr/>
        </p:nvSpPr>
        <p:spPr>
          <a:xfrm>
            <a:off x="4821009" y="3104783"/>
            <a:ext cx="3996342" cy="747921"/>
          </a:xfrm>
          <a:prstGeom prst="roundRect">
            <a:avLst/>
          </a:prstGeom>
          <a:solidFill>
            <a:schemeClr val="accent6">
              <a:lumMod val="40000"/>
              <a:lumOff val="60000"/>
              <a:alpha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110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1A7CA0D-FF00-84C3-796C-EF0C3B915E02}"/>
              </a:ext>
            </a:extLst>
          </p:cNvPr>
          <p:cNvSpPr/>
          <p:nvPr/>
        </p:nvSpPr>
        <p:spPr>
          <a:xfrm>
            <a:off x="8228393" y="3674935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29094</a:t>
            </a:r>
            <a:endParaRPr lang="en-NL" sz="90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8E685E2-62F1-46A8-C253-B6BD2A9ACA2A}"/>
              </a:ext>
            </a:extLst>
          </p:cNvPr>
          <p:cNvSpPr/>
          <p:nvPr/>
        </p:nvSpPr>
        <p:spPr>
          <a:xfrm>
            <a:off x="6886325" y="369082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29093</a:t>
            </a:r>
            <a:endParaRPr lang="en-NL" sz="9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2419BBF-17E5-F8AF-DB26-52D240C8BF5E}"/>
              </a:ext>
            </a:extLst>
          </p:cNvPr>
          <p:cNvSpPr/>
          <p:nvPr/>
        </p:nvSpPr>
        <p:spPr>
          <a:xfrm>
            <a:off x="5544256" y="3706716"/>
            <a:ext cx="527704" cy="96502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29092</a:t>
            </a:r>
            <a:endParaRPr lang="en-NL" sz="900" dirty="0"/>
          </a:p>
        </p:txBody>
      </p:sp>
      <p:pic>
        <p:nvPicPr>
          <p:cNvPr id="18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9A103D7A-90CA-9248-1FF6-9A6324489A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7162" y="4370883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Cylinder 18">
            <a:extLst>
              <a:ext uri="{FF2B5EF4-FFF2-40B4-BE49-F238E27FC236}">
                <a16:creationId xmlns:a16="http://schemas.microsoft.com/office/drawing/2014/main" id="{CBBBAF7B-DBF3-58A6-7705-86B703C1ADF6}"/>
              </a:ext>
            </a:extLst>
          </p:cNvPr>
          <p:cNvSpPr/>
          <p:nvPr/>
        </p:nvSpPr>
        <p:spPr>
          <a:xfrm>
            <a:off x="6071960" y="3229586"/>
            <a:ext cx="735656" cy="523391"/>
          </a:xfrm>
          <a:prstGeom prst="can">
            <a:avLst/>
          </a:prstGeom>
          <a:solidFill>
            <a:schemeClr val="accent1">
              <a:alpha val="7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test-topic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E0C44E94-2CC7-E87F-FA12-0339039DC2CA}"/>
              </a:ext>
            </a:extLst>
          </p:cNvPr>
          <p:cNvCxnSpPr>
            <a:cxnSpLocks/>
          </p:cNvCxnSpPr>
          <p:nvPr/>
        </p:nvCxnSpPr>
        <p:spPr>
          <a:xfrm flipV="1">
            <a:off x="5936528" y="3608783"/>
            <a:ext cx="311610" cy="8610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1" name="Oval 20">
            <a:extLst>
              <a:ext uri="{FF2B5EF4-FFF2-40B4-BE49-F238E27FC236}">
                <a16:creationId xmlns:a16="http://schemas.microsoft.com/office/drawing/2014/main" id="{C6AE22DF-D8F7-585D-E01E-5637FBB4F88F}"/>
              </a:ext>
            </a:extLst>
          </p:cNvPr>
          <p:cNvSpPr/>
          <p:nvPr/>
        </p:nvSpPr>
        <p:spPr>
          <a:xfrm>
            <a:off x="5992882" y="4077527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7E81ACE0-7E86-EE35-C0FC-79CB7191B689}"/>
              </a:ext>
            </a:extLst>
          </p:cNvPr>
          <p:cNvSpPr/>
          <p:nvPr/>
        </p:nvSpPr>
        <p:spPr>
          <a:xfrm>
            <a:off x="6332907" y="3692519"/>
            <a:ext cx="121920" cy="777355"/>
          </a:xfrm>
          <a:custGeom>
            <a:avLst/>
            <a:gdLst>
              <a:gd name="connsiteX0" fmla="*/ 0 w 121920"/>
              <a:gd name="connsiteY0" fmla="*/ 731635 h 777355"/>
              <a:gd name="connsiteX1" fmla="*/ 83820 w 121920"/>
              <a:gd name="connsiteY1" fmla="*/ 115 h 777355"/>
              <a:gd name="connsiteX2" fmla="*/ 121920 w 121920"/>
              <a:gd name="connsiteY2" fmla="*/ 777355 h 7773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1920" h="777355">
                <a:moveTo>
                  <a:pt x="0" y="731635"/>
                </a:moveTo>
                <a:cubicBezTo>
                  <a:pt x="31750" y="362065"/>
                  <a:pt x="63500" y="-7505"/>
                  <a:pt x="83820" y="115"/>
                </a:cubicBezTo>
                <a:cubicBezTo>
                  <a:pt x="104140" y="7735"/>
                  <a:pt x="113030" y="392545"/>
                  <a:pt x="121920" y="777355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BE7327E-DAEF-4393-0CF5-6F84BCF8F7E6}"/>
              </a:ext>
            </a:extLst>
          </p:cNvPr>
          <p:cNvSpPr/>
          <p:nvPr/>
        </p:nvSpPr>
        <p:spPr>
          <a:xfrm>
            <a:off x="6216158" y="4447163"/>
            <a:ext cx="413227" cy="20503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E1688940-3B05-48BC-0CB3-18581AAB6B56}"/>
              </a:ext>
            </a:extLst>
          </p:cNvPr>
          <p:cNvSpPr/>
          <p:nvPr/>
        </p:nvSpPr>
        <p:spPr>
          <a:xfrm>
            <a:off x="6390004" y="3996008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3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0FB54E96-F46F-4EA1-9D1D-C7BF66D91AC7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6932975" y="3834240"/>
            <a:ext cx="496466" cy="49622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Oval 25">
            <a:extLst>
              <a:ext uri="{FF2B5EF4-FFF2-40B4-BE49-F238E27FC236}">
                <a16:creationId xmlns:a16="http://schemas.microsoft.com/office/drawing/2014/main" id="{BA4C5476-BD44-788F-4D4A-694A890F9DF0}"/>
              </a:ext>
            </a:extLst>
          </p:cNvPr>
          <p:cNvSpPr/>
          <p:nvPr/>
        </p:nvSpPr>
        <p:spPr>
          <a:xfrm>
            <a:off x="7222433" y="401409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6556CC35-2930-9B80-40D0-62DA23903891}"/>
              </a:ext>
            </a:extLst>
          </p:cNvPr>
          <p:cNvSpPr/>
          <p:nvPr/>
        </p:nvSpPr>
        <p:spPr>
          <a:xfrm>
            <a:off x="3495822" y="4087878"/>
            <a:ext cx="967357" cy="381996"/>
          </a:xfrm>
          <a:prstGeom prst="wedgeRectCallout">
            <a:avLst>
              <a:gd name="adj1" fmla="val 184215"/>
              <a:gd name="adj2" fmla="val -59028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Consume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1E21F82-0F98-1AE1-3FA1-6189C2545287}"/>
              </a:ext>
            </a:extLst>
          </p:cNvPr>
          <p:cNvSpPr/>
          <p:nvPr/>
        </p:nvSpPr>
        <p:spPr>
          <a:xfrm>
            <a:off x="5981504" y="2227356"/>
            <a:ext cx="2621175" cy="539703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>
                <a:solidFill>
                  <a:schemeClr val="tx1"/>
                </a:solidFill>
              </a:rPr>
              <a:t>Client</a:t>
            </a:r>
          </a:p>
          <a:p>
            <a:pPr algn="ctr"/>
            <a:r>
              <a:rPr lang="nl-NL" sz="1100" dirty="0">
                <a:solidFill>
                  <a:schemeClr val="tx1"/>
                </a:solidFill>
              </a:rPr>
              <a:t>Application</a:t>
            </a:r>
            <a:endParaRPr lang="en-NL" sz="1100" dirty="0">
              <a:solidFill>
                <a:schemeClr val="tx1"/>
              </a:solidFill>
            </a:endParaRP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03C9B0C0-2E72-04C8-5E16-D61DEC79086E}"/>
              </a:ext>
            </a:extLst>
          </p:cNvPr>
          <p:cNvCxnSpPr>
            <a:cxnSpLocks/>
          </p:cNvCxnSpPr>
          <p:nvPr/>
        </p:nvCxnSpPr>
        <p:spPr>
          <a:xfrm rot="16200000" flipH="1">
            <a:off x="7011693" y="2824383"/>
            <a:ext cx="344071" cy="22942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D83472D-A23E-A8EE-8005-72781B7C5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1449" y="2249069"/>
            <a:ext cx="791909" cy="4851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8C750315-DD1A-805B-8F01-C4455F9C880D}"/>
              </a:ext>
            </a:extLst>
          </p:cNvPr>
          <p:cNvCxnSpPr>
            <a:cxnSpLocks/>
            <a:endCxn id="19" idx="1"/>
          </p:cNvCxnSpPr>
          <p:nvPr/>
        </p:nvCxnSpPr>
        <p:spPr>
          <a:xfrm flipH="1">
            <a:off x="6439788" y="2746532"/>
            <a:ext cx="115577" cy="4830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2" name="Oval 31">
            <a:extLst>
              <a:ext uri="{FF2B5EF4-FFF2-40B4-BE49-F238E27FC236}">
                <a16:creationId xmlns:a16="http://schemas.microsoft.com/office/drawing/2014/main" id="{C8F56ACB-F6C9-9DC6-B147-EB4EDE135CDB}"/>
              </a:ext>
            </a:extLst>
          </p:cNvPr>
          <p:cNvSpPr/>
          <p:nvPr/>
        </p:nvSpPr>
        <p:spPr>
          <a:xfrm>
            <a:off x="6970932" y="2859943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1</a:t>
            </a:r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BC6A3DA7-2108-FC77-A354-A196614A5B0D}"/>
              </a:ext>
            </a:extLst>
          </p:cNvPr>
          <p:cNvSpPr/>
          <p:nvPr/>
        </p:nvSpPr>
        <p:spPr>
          <a:xfrm>
            <a:off x="6465742" y="2848935"/>
            <a:ext cx="179245" cy="136518"/>
          </a:xfrm>
          <a:prstGeom prst="ellips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2</a:t>
            </a:r>
          </a:p>
        </p:txBody>
      </p:sp>
      <p:sp>
        <p:nvSpPr>
          <p:cNvPr id="38" name="Speech Bubble: Rectangle 37">
            <a:extLst>
              <a:ext uri="{FF2B5EF4-FFF2-40B4-BE49-F238E27FC236}">
                <a16:creationId xmlns:a16="http://schemas.microsoft.com/office/drawing/2014/main" id="{30E8E2C6-7178-7ECB-695F-740045E4752B}"/>
              </a:ext>
            </a:extLst>
          </p:cNvPr>
          <p:cNvSpPr/>
          <p:nvPr/>
        </p:nvSpPr>
        <p:spPr>
          <a:xfrm>
            <a:off x="4463179" y="2559980"/>
            <a:ext cx="967357" cy="381996"/>
          </a:xfrm>
          <a:prstGeom prst="wedgeRectCallout">
            <a:avLst>
              <a:gd name="adj1" fmla="val 105686"/>
              <a:gd name="adj2" fmla="val 38563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Produce</a:t>
            </a:r>
          </a:p>
        </p:txBody>
      </p:sp>
    </p:spTree>
    <p:extLst>
      <p:ext uri="{BB962C8B-B14F-4D97-AF65-F5344CB8AC3E}">
        <p14:creationId xmlns:p14="http://schemas.microsoft.com/office/powerpoint/2010/main" val="11474978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553A-ABCC-4F49-A555-C1CF23E23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Lab 4 - DIY CQRS – </a:t>
            </a:r>
            <a:r>
              <a:rPr lang="nl-NL" dirty="0" err="1"/>
              <a:t>Decoupled</a:t>
            </a:r>
            <a:r>
              <a:rPr lang="nl-NL" dirty="0"/>
              <a:t> Microservice </a:t>
            </a:r>
            <a:r>
              <a:rPr lang="nl-NL" dirty="0" err="1"/>
              <a:t>Interaction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538950-C180-44D5-B04F-1B85D0D30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Microservices, Messaging and Apache Kafka - Fontys - Spring 2024</a:t>
            </a:r>
            <a:endParaRPr lang="nl-NL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CB9FA59A-6CF0-4EE9-B6AE-24D1C1349923}"/>
              </a:ext>
            </a:extLst>
          </p:cNvPr>
          <p:cNvSpPr/>
          <p:nvPr/>
        </p:nvSpPr>
        <p:spPr>
          <a:xfrm>
            <a:off x="719999" y="2464080"/>
            <a:ext cx="1760220" cy="1141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CRM</a:t>
            </a:r>
          </a:p>
          <a:p>
            <a:pPr algn="ctr"/>
            <a:endParaRPr lang="en-NL" dirty="0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A67B6F-EA62-49A8-87E3-F970DF47E411}"/>
              </a:ext>
            </a:extLst>
          </p:cNvPr>
          <p:cNvSpPr/>
          <p:nvPr/>
        </p:nvSpPr>
        <p:spPr>
          <a:xfrm>
            <a:off x="5391059" y="2464080"/>
            <a:ext cx="1760220" cy="853440"/>
          </a:xfrm>
          <a:prstGeom prst="round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</a:p>
          <a:p>
            <a:pPr algn="ctr"/>
            <a:endParaRPr lang="en-NL" dirty="0"/>
          </a:p>
        </p:txBody>
      </p:sp>
      <p:sp>
        <p:nvSpPr>
          <p:cNvPr id="7" name="Speech Bubble: Rectangle 6">
            <a:extLst>
              <a:ext uri="{FF2B5EF4-FFF2-40B4-BE49-F238E27FC236}">
                <a16:creationId xmlns:a16="http://schemas.microsoft.com/office/drawing/2014/main" id="{6304B1C8-6792-4BF8-9C76-D8B07B9FE792}"/>
              </a:ext>
            </a:extLst>
          </p:cNvPr>
          <p:cNvSpPr/>
          <p:nvPr/>
        </p:nvSpPr>
        <p:spPr>
          <a:xfrm>
            <a:off x="6539492" y="3642315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 err="1"/>
              <a:t>Need</a:t>
            </a:r>
            <a:r>
              <a:rPr lang="nl-NL" sz="1050" dirty="0"/>
              <a:t> </a:t>
            </a:r>
            <a:r>
              <a:rPr lang="nl-NL" sz="1050" dirty="0" err="1"/>
              <a:t>to</a:t>
            </a:r>
            <a:r>
              <a:rPr lang="nl-NL" sz="1050" dirty="0"/>
              <a:t> have </a:t>
            </a:r>
            <a:r>
              <a:rPr lang="nl-NL" sz="1050" dirty="0" err="1"/>
              <a:t>the</a:t>
            </a:r>
            <a:r>
              <a:rPr lang="nl-NL" sz="1050" dirty="0"/>
              <a:t> </a:t>
            </a:r>
            <a:r>
              <a:rPr lang="nl-NL" sz="1050" dirty="0" err="1"/>
              <a:t>SmartMeter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r>
              <a:rPr lang="nl-NL" sz="1050" dirty="0"/>
              <a:t> Setting for </a:t>
            </a:r>
            <a:r>
              <a:rPr lang="nl-NL" sz="1050" dirty="0" err="1"/>
              <a:t>every</a:t>
            </a:r>
            <a:r>
              <a:rPr lang="nl-NL" sz="1050" dirty="0"/>
              <a:t> </a:t>
            </a:r>
            <a:r>
              <a:rPr lang="nl-NL" sz="1050" dirty="0" err="1"/>
              <a:t>ConnectionId</a:t>
            </a:r>
            <a:endParaRPr lang="en-NL" sz="1050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BC15C24D-862F-4412-976D-F42AC4FD507F}"/>
              </a:ext>
            </a:extLst>
          </p:cNvPr>
          <p:cNvSpPr/>
          <p:nvPr/>
        </p:nvSpPr>
        <p:spPr>
          <a:xfrm>
            <a:off x="1344035" y="864945"/>
            <a:ext cx="1874519" cy="733470"/>
          </a:xfrm>
          <a:prstGeom prst="wedgeRectCallout">
            <a:avLst>
              <a:gd name="adj1" fmla="val -15768"/>
              <a:gd name="adj2" fmla="val 185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Handles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customer details –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including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868FDEBF-1A8A-4534-8D81-84218D68F88E}"/>
              </a:ext>
            </a:extLst>
          </p:cNvPr>
          <p:cNvSpPr/>
          <p:nvPr/>
        </p:nvSpPr>
        <p:spPr>
          <a:xfrm>
            <a:off x="3482247" y="3317520"/>
            <a:ext cx="1272540" cy="784860"/>
          </a:xfrm>
          <a:prstGeom prst="cube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Picture 2" descr="Image result for logo kafka">
            <a:extLst>
              <a:ext uri="{FF2B5EF4-FFF2-40B4-BE49-F238E27FC236}">
                <a16:creationId xmlns:a16="http://schemas.microsoft.com/office/drawing/2014/main" id="{D91295F4-7C93-4E9F-BAC6-8007F0D93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49" y="3584917"/>
            <a:ext cx="1017357" cy="534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5BD0ABC0-4114-46ED-A28A-3BD915F91BB2}"/>
              </a:ext>
            </a:extLst>
          </p:cNvPr>
          <p:cNvCxnSpPr>
            <a:cxnSpLocks/>
            <a:stCxn id="5" idx="3"/>
            <a:endCxn id="3" idx="1"/>
          </p:cNvCxnSpPr>
          <p:nvPr/>
        </p:nvCxnSpPr>
        <p:spPr>
          <a:xfrm>
            <a:off x="2480219" y="3034800"/>
            <a:ext cx="1421732" cy="608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Lightning Bolt 10">
            <a:extLst>
              <a:ext uri="{FF2B5EF4-FFF2-40B4-BE49-F238E27FC236}">
                <a16:creationId xmlns:a16="http://schemas.microsoft.com/office/drawing/2014/main" id="{E5A20D31-AB63-4ECC-A28A-A4CF5862FAEC}"/>
              </a:ext>
            </a:extLst>
          </p:cNvPr>
          <p:cNvSpPr/>
          <p:nvPr/>
        </p:nvSpPr>
        <p:spPr>
          <a:xfrm>
            <a:off x="2872651" y="293389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3A78C6D-A176-49EC-923E-AF2A7D1BFE92}"/>
              </a:ext>
            </a:extLst>
          </p:cNvPr>
          <p:cNvCxnSpPr>
            <a:stCxn id="9" idx="5"/>
            <a:endCxn id="6" idx="1"/>
          </p:cNvCxnSpPr>
          <p:nvPr/>
        </p:nvCxnSpPr>
        <p:spPr>
          <a:xfrm flipV="1">
            <a:off x="4754787" y="2890800"/>
            <a:ext cx="636272" cy="7210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18" name="Lightning Bolt 17">
            <a:extLst>
              <a:ext uri="{FF2B5EF4-FFF2-40B4-BE49-F238E27FC236}">
                <a16:creationId xmlns:a16="http://schemas.microsoft.com/office/drawing/2014/main" id="{ADA5DA85-B7B6-4D1A-9956-6AFAEBCEF4A9}"/>
              </a:ext>
            </a:extLst>
          </p:cNvPr>
          <p:cNvSpPr/>
          <p:nvPr/>
        </p:nvSpPr>
        <p:spPr>
          <a:xfrm>
            <a:off x="4952751" y="2826555"/>
            <a:ext cx="243840" cy="518460"/>
          </a:xfrm>
          <a:prstGeom prst="lightningBol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0937DDD4-441B-477F-A15B-56A5E9112F06}"/>
              </a:ext>
            </a:extLst>
          </p:cNvPr>
          <p:cNvSpPr/>
          <p:nvPr/>
        </p:nvSpPr>
        <p:spPr>
          <a:xfrm>
            <a:off x="2872651" y="1742415"/>
            <a:ext cx="1874519" cy="733470"/>
          </a:xfrm>
          <a:prstGeom prst="wedgeRectCallout">
            <a:avLst>
              <a:gd name="adj1" fmla="val -43144"/>
              <a:gd name="adj2" fmla="val 145644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Publish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to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Kafka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Topic for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every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new or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changed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1" name="Cylinder 20">
            <a:extLst>
              <a:ext uri="{FF2B5EF4-FFF2-40B4-BE49-F238E27FC236}">
                <a16:creationId xmlns:a16="http://schemas.microsoft.com/office/drawing/2014/main" id="{8FF83FAB-633C-454D-B6FC-BD8E8C1779E4}"/>
              </a:ext>
            </a:extLst>
          </p:cNvPr>
          <p:cNvSpPr/>
          <p:nvPr/>
        </p:nvSpPr>
        <p:spPr>
          <a:xfrm>
            <a:off x="1648054" y="3155655"/>
            <a:ext cx="636272" cy="378720"/>
          </a:xfrm>
          <a:prstGeom prst="can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2" name="Cylinder 21">
            <a:extLst>
              <a:ext uri="{FF2B5EF4-FFF2-40B4-BE49-F238E27FC236}">
                <a16:creationId xmlns:a16="http://schemas.microsoft.com/office/drawing/2014/main" id="{0C1A64D5-784E-48FF-B37E-08CD027F7DAA}"/>
              </a:ext>
            </a:extLst>
          </p:cNvPr>
          <p:cNvSpPr/>
          <p:nvPr/>
        </p:nvSpPr>
        <p:spPr>
          <a:xfrm>
            <a:off x="6539492" y="2941181"/>
            <a:ext cx="449487" cy="296940"/>
          </a:xfrm>
          <a:prstGeom prst="can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47F96E26-198D-4372-A81B-ECEBD52A2616}"/>
              </a:ext>
            </a:extLst>
          </p:cNvPr>
          <p:cNvSpPr/>
          <p:nvPr/>
        </p:nvSpPr>
        <p:spPr>
          <a:xfrm>
            <a:off x="6539492" y="3633863"/>
            <a:ext cx="1946400" cy="601980"/>
          </a:xfrm>
          <a:prstGeom prst="wedgeRectCallout">
            <a:avLst>
              <a:gd name="adj1" fmla="val -32592"/>
              <a:gd name="adj2" fmla="val -110768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Consume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Event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and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Record new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Mandate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Setting for Connection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Identifier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4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B74BA37A-2531-49C2-8C3D-B4E4BEBBA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18" y="3232796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 descr="https://s14-eu5.startpage.com/cgi-bin/serveimage?url=https:%2F%2Fnodejs.org%2Fstatic%2Fimages%2Flogos%2Fnodejs-new-pantone-black.png&amp;sp=41ff74e295d7d40368fb486501455d1a">
            <a:extLst>
              <a:ext uri="{FF2B5EF4-FFF2-40B4-BE49-F238E27FC236}">
                <a16:creationId xmlns:a16="http://schemas.microsoft.com/office/drawing/2014/main" id="{D0BE43AA-7117-4C5F-9D23-C3631C325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012" y="2941181"/>
            <a:ext cx="615366" cy="376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: Folded Corner 11">
            <a:extLst>
              <a:ext uri="{FF2B5EF4-FFF2-40B4-BE49-F238E27FC236}">
                <a16:creationId xmlns:a16="http://schemas.microsoft.com/office/drawing/2014/main" id="{9DE48431-E489-47C6-B36C-BC94607E56C2}"/>
              </a:ext>
            </a:extLst>
          </p:cNvPr>
          <p:cNvSpPr/>
          <p:nvPr/>
        </p:nvSpPr>
        <p:spPr>
          <a:xfrm>
            <a:off x="1427684" y="3886200"/>
            <a:ext cx="472061" cy="601980"/>
          </a:xfrm>
          <a:prstGeom prst="foldedCorner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E1BDBD5-48A8-4C57-89D7-C1F99521563B}"/>
              </a:ext>
            </a:extLst>
          </p:cNvPr>
          <p:cNvSpPr txBox="1"/>
          <p:nvPr/>
        </p:nvSpPr>
        <p:spPr>
          <a:xfrm>
            <a:off x="1549930" y="4067502"/>
            <a:ext cx="2500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csv</a:t>
            </a:r>
            <a:endParaRPr lang="en-NL" sz="1300" dirty="0" err="1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37E33E1-67F9-478D-8F20-681C6B20CC24}"/>
              </a:ext>
            </a:extLst>
          </p:cNvPr>
          <p:cNvSpPr/>
          <p:nvPr/>
        </p:nvSpPr>
        <p:spPr>
          <a:xfrm>
            <a:off x="1481958" y="3602421"/>
            <a:ext cx="166095" cy="348108"/>
          </a:xfrm>
          <a:custGeom>
            <a:avLst/>
            <a:gdLst>
              <a:gd name="connsiteX0" fmla="*/ 0 w 86710"/>
              <a:gd name="connsiteY0" fmla="*/ 0 h 348108"/>
              <a:gd name="connsiteX1" fmla="*/ 31531 w 86710"/>
              <a:gd name="connsiteY1" fmla="*/ 346841 h 348108"/>
              <a:gd name="connsiteX2" fmla="*/ 86710 w 86710"/>
              <a:gd name="connsiteY2" fmla="*/ 94593 h 348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6710" h="348108">
                <a:moveTo>
                  <a:pt x="0" y="0"/>
                </a:moveTo>
                <a:cubicBezTo>
                  <a:pt x="8539" y="165538"/>
                  <a:pt x="17079" y="331076"/>
                  <a:pt x="31531" y="346841"/>
                </a:cubicBezTo>
                <a:cubicBezTo>
                  <a:pt x="45983" y="362607"/>
                  <a:pt x="66346" y="228600"/>
                  <a:pt x="86710" y="9459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F6DF836-CBD9-4FE4-B46D-7E602B7F0A05}"/>
              </a:ext>
            </a:extLst>
          </p:cNvPr>
          <p:cNvSpPr/>
          <p:nvPr/>
        </p:nvSpPr>
        <p:spPr>
          <a:xfrm>
            <a:off x="181303" y="2648580"/>
            <a:ext cx="819807" cy="441461"/>
          </a:xfrm>
          <a:prstGeom prst="rightArrow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6" name="Speech Bubble: Rectangle 25">
            <a:extLst>
              <a:ext uri="{FF2B5EF4-FFF2-40B4-BE49-F238E27FC236}">
                <a16:creationId xmlns:a16="http://schemas.microsoft.com/office/drawing/2014/main" id="{13EE962E-F893-45A7-97E3-8A674F719ED9}"/>
              </a:ext>
            </a:extLst>
          </p:cNvPr>
          <p:cNvSpPr/>
          <p:nvPr/>
        </p:nvSpPr>
        <p:spPr>
          <a:xfrm>
            <a:off x="51992" y="1670415"/>
            <a:ext cx="1336013" cy="690165"/>
          </a:xfrm>
          <a:prstGeom prst="wedgeRectCallout">
            <a:avLst>
              <a:gd name="adj1" fmla="val -11651"/>
              <a:gd name="adj2" fmla="val 117228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POST/PUT or GET customer details </a:t>
            </a:r>
            <a:r>
              <a:rPr lang="nl-NL" sz="1050" dirty="0" err="1"/>
              <a:t>including</a:t>
            </a:r>
            <a:r>
              <a:rPr lang="nl-NL" sz="1050" dirty="0"/>
              <a:t> </a:t>
            </a:r>
            <a:r>
              <a:rPr lang="nl-NL" sz="1050" dirty="0" err="1"/>
              <a:t>Mandate</a:t>
            </a:r>
            <a:endParaRPr lang="en-NL" sz="1050" dirty="0"/>
          </a:p>
        </p:txBody>
      </p: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F73FF465-DB48-4C78-9A8A-1F90A4338BA4}"/>
              </a:ext>
            </a:extLst>
          </p:cNvPr>
          <p:cNvSpPr/>
          <p:nvPr/>
        </p:nvSpPr>
        <p:spPr>
          <a:xfrm>
            <a:off x="6483272" y="1616054"/>
            <a:ext cx="1336013" cy="573278"/>
          </a:xfrm>
          <a:prstGeom prst="wedgeRectCallout">
            <a:avLst>
              <a:gd name="adj1" fmla="val -18141"/>
              <a:gd name="adj2" fmla="val 136645"/>
            </a:avLst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REST API Call </a:t>
            </a:r>
            <a:r>
              <a:rPr lang="nl-NL" sz="1050" dirty="0" err="1"/>
              <a:t>to</a:t>
            </a:r>
            <a:r>
              <a:rPr lang="nl-NL" sz="1050" dirty="0"/>
              <a:t> GET </a:t>
            </a:r>
            <a:r>
              <a:rPr lang="nl-NL" sz="1050" dirty="0" err="1"/>
              <a:t>Mandate</a:t>
            </a:r>
            <a:r>
              <a:rPr lang="nl-NL" sz="1050" dirty="0"/>
              <a:t> Setting</a:t>
            </a:r>
            <a:endParaRPr lang="en-NL" sz="1050" dirty="0"/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D0742804-F256-6B37-B4A4-44587BEB0582}"/>
              </a:ext>
            </a:extLst>
          </p:cNvPr>
          <p:cNvSpPr/>
          <p:nvPr/>
        </p:nvSpPr>
        <p:spPr>
          <a:xfrm>
            <a:off x="181303" y="3778378"/>
            <a:ext cx="1018824" cy="441461"/>
          </a:xfrm>
          <a:prstGeom prst="wedgeRectCallout">
            <a:avLst>
              <a:gd name="adj1" fmla="val 81107"/>
              <a:gd name="adj2" fmla="val -53767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Initial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 load </a:t>
            </a:r>
            <a:r>
              <a:rPr lang="nl-NL" sz="105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from</a:t>
            </a:r>
            <a:r>
              <a:rPr lang="nl-NL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file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lowchart: Direct Access Storage 2">
            <a:extLst>
              <a:ext uri="{FF2B5EF4-FFF2-40B4-BE49-F238E27FC236}">
                <a16:creationId xmlns:a16="http://schemas.microsoft.com/office/drawing/2014/main" id="{65DA44C1-E39E-E83B-7A4F-F3F4969FF443}"/>
              </a:ext>
            </a:extLst>
          </p:cNvPr>
          <p:cNvSpPr/>
          <p:nvPr/>
        </p:nvSpPr>
        <p:spPr>
          <a:xfrm>
            <a:off x="3901951" y="3534375"/>
            <a:ext cx="433131" cy="216855"/>
          </a:xfrm>
          <a:prstGeom prst="flowChartMagneticDrum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F3AC072F-C1A2-9BBD-8AA3-5A00B8DB223A}"/>
              </a:ext>
            </a:extLst>
          </p:cNvPr>
          <p:cNvSpPr/>
          <p:nvPr/>
        </p:nvSpPr>
        <p:spPr>
          <a:xfrm>
            <a:off x="4015491" y="4450022"/>
            <a:ext cx="1874519" cy="263655"/>
          </a:xfrm>
          <a:prstGeom prst="wedgeRectCallout">
            <a:avLst>
              <a:gd name="adj1" fmla="val -38411"/>
              <a:gd name="adj2" fmla="val -346659"/>
            </a:avLst>
          </a:prstGeom>
          <a:gradFill>
            <a:gsLst>
              <a:gs pos="0">
                <a:schemeClr val="accent5">
                  <a:lumMod val="110000"/>
                  <a:satMod val="105000"/>
                  <a:tint val="67000"/>
                  <a:alpha val="47000"/>
                </a:schemeClr>
              </a:gs>
              <a:gs pos="50000">
                <a:schemeClr val="accent5">
                  <a:lumMod val="105000"/>
                  <a:satMod val="103000"/>
                  <a:tint val="73000"/>
                </a:schemeClr>
              </a:gs>
              <a:gs pos="100000">
                <a:schemeClr val="accent5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connection-mandates-topic</a:t>
            </a:r>
            <a:endParaRPr lang="en-NL" sz="10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901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  <p:bldP spid="9" grpId="0" animBg="1"/>
      <p:bldP spid="11" grpId="0" animBg="1"/>
      <p:bldP spid="18" grpId="0" animBg="1"/>
      <p:bldP spid="19" grpId="0" animBg="1"/>
      <p:bldP spid="22" grpId="0" animBg="1"/>
      <p:bldP spid="23" grpId="0" animBg="1"/>
      <p:bldP spid="12" grpId="0" animBg="1"/>
      <p:bldP spid="14" grpId="0"/>
      <p:bldP spid="15" grpId="0" animBg="1"/>
      <p:bldP spid="16" grpId="0" animBg="1"/>
      <p:bldP spid="26" grpId="0" animBg="1"/>
      <p:bldP spid="27" grpId="0" animBg="1"/>
      <p:bldP spid="20" grpId="0" animBg="1"/>
      <p:bldP spid="3" grpId="0" animBg="1"/>
      <p:bldP spid="2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www.w3.org/XML/1998/namespace"/>
    <ds:schemaRef ds:uri="http://schemas.microsoft.com/office/2006/metadata/properties"/>
    <ds:schemaRef ds:uri="http://purl.org/dc/terms/"/>
    <ds:schemaRef ds:uri="http://schemas.openxmlformats.org/package/2006/metadata/core-properties"/>
    <ds:schemaRef ds:uri="bd3a200e-a112-4432-b134-79c9e3991b87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36148d1e-9119-4a03-b039-d8188704cf2a}" enabled="1" method="Privileged" siteId="{21429da9-e4ad-45f9-9a6f-cd126a64274b}" contentBits="1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35771</TotalTime>
  <Words>5733</Words>
  <Application>Microsoft Office PowerPoint</Application>
  <PresentationFormat>On-screen Show (16:9)</PresentationFormat>
  <Paragraphs>1143</Paragraphs>
  <Slides>102</Slides>
  <Notes>16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102</vt:i4>
      </vt:variant>
    </vt:vector>
  </HeadingPairs>
  <TitlesOfParts>
    <vt:vector size="111" baseType="lpstr">
      <vt:lpstr>Aharoni</vt:lpstr>
      <vt:lpstr>Arial</vt:lpstr>
      <vt:lpstr>Arial Black</vt:lpstr>
      <vt:lpstr>Calibri</vt:lpstr>
      <vt:lpstr>Consolas</vt:lpstr>
      <vt:lpstr>Courier New</vt:lpstr>
      <vt:lpstr>Lucida Sans Typewriter</vt:lpstr>
      <vt:lpstr>Symbol</vt:lpstr>
      <vt:lpstr>Office-thema</vt:lpstr>
      <vt:lpstr>Microservices, Messaging and Apache Kafka -     May 2024</vt:lpstr>
      <vt:lpstr>PowerPoint Presentation</vt:lpstr>
      <vt:lpstr>Introducing Conclusion Ecosysteem</vt:lpstr>
      <vt:lpstr>Moving On. Our Main Story today</vt:lpstr>
      <vt:lpstr>Overview</vt:lpstr>
      <vt:lpstr>Assumed is</vt:lpstr>
      <vt:lpstr>Communication Challenge</vt:lpstr>
      <vt:lpstr>The bulletin board</vt:lpstr>
      <vt:lpstr>The bulletin board</vt:lpstr>
      <vt:lpstr>The bulletin board</vt:lpstr>
      <vt:lpstr>What is Integration?</vt:lpstr>
      <vt:lpstr>Data &amp; Integration</vt:lpstr>
      <vt:lpstr>Synchronous</vt:lpstr>
      <vt:lpstr>Synchronous</vt:lpstr>
      <vt:lpstr>Asynchronous</vt:lpstr>
      <vt:lpstr>Asynchronous –  Data Provider does not depend on Data Consumer</vt:lpstr>
      <vt:lpstr>Asynchronous –  Data Consumer does not depend on Data Provider</vt:lpstr>
      <vt:lpstr>Asynchronous</vt:lpstr>
      <vt:lpstr>Asynchronous</vt:lpstr>
      <vt:lpstr>Asynchronous</vt:lpstr>
      <vt:lpstr>PowerPoint Presentation</vt:lpstr>
      <vt:lpstr>What does the Twitter for System Driven Event Interaction look like?</vt:lpstr>
      <vt:lpstr>What does the Twitter for System Driven Event Interaction look like?</vt:lpstr>
      <vt:lpstr>Events</vt:lpstr>
      <vt:lpstr>Messaging as we know it</vt:lpstr>
      <vt:lpstr>Introducing Apache Kafka</vt:lpstr>
      <vt:lpstr>PowerPoint Presentation</vt:lpstr>
      <vt:lpstr>PowerPoint Presentation</vt:lpstr>
      <vt:lpstr>Kafka terminology</vt:lpstr>
      <vt:lpstr>PowerPoint Presentation</vt:lpstr>
      <vt:lpstr>Consuming</vt:lpstr>
      <vt:lpstr>The bulletin board</vt:lpstr>
      <vt:lpstr>PowerPoint Presentation</vt:lpstr>
      <vt:lpstr>PowerPoint Presentation</vt:lpstr>
      <vt:lpstr>PowerPoint Presentation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The Restaurant</vt:lpstr>
      <vt:lpstr>What’s so special?</vt:lpstr>
      <vt:lpstr>Kafka in [my] real world</vt:lpstr>
      <vt:lpstr>Utility company with data. Lots of it.</vt:lpstr>
      <vt:lpstr>Bridging OT &amp; physical world =&gt; Enterprise IT </vt:lpstr>
      <vt:lpstr>Bridging OT &amp; physical world =&gt; Enterprise IT </vt:lpstr>
      <vt:lpstr>Bridging OT &amp; physical world =&gt; Enterprise IT </vt:lpstr>
      <vt:lpstr>Bridging OT &amp; physical world =&gt; Enterprise IT </vt:lpstr>
      <vt:lpstr>Orders of magnitude</vt:lpstr>
      <vt:lpstr>Utility Company looking for Performance, Scalability and Availability in their core data sets</vt:lpstr>
      <vt:lpstr>Utility Company looking for Performance, Scalability and Availability in their core data sets</vt:lpstr>
      <vt:lpstr>Utility Company looking for Performance, Scalability and Availability in their core data sets</vt:lpstr>
      <vt:lpstr>Other Kafka Consumers</vt:lpstr>
      <vt:lpstr>Practical Challenges</vt:lpstr>
      <vt:lpstr>Bank – Fraud detection in ATM transactions</vt:lpstr>
      <vt:lpstr>Some Kafka Use Cases</vt:lpstr>
      <vt:lpstr>Some Kafka Use Cases</vt:lpstr>
      <vt:lpstr>Some Kafka Use Cases</vt:lpstr>
      <vt:lpstr>Data Streaming</vt:lpstr>
      <vt:lpstr>Data Streaming</vt:lpstr>
      <vt:lpstr>Data Streaming</vt:lpstr>
      <vt:lpstr>Quick Demo – Apache Kafka in action</vt:lpstr>
      <vt:lpstr>Handson – Trying your hand at Apache Kafka</vt:lpstr>
      <vt:lpstr>Workshop Environment</vt:lpstr>
      <vt:lpstr>Workshop Environment</vt:lpstr>
      <vt:lpstr>Overview</vt:lpstr>
      <vt:lpstr>What is a microservice?</vt:lpstr>
      <vt:lpstr>Final Demo</vt:lpstr>
      <vt:lpstr>What is a microservice?</vt:lpstr>
      <vt:lpstr>The Microservice</vt:lpstr>
      <vt:lpstr>Extended API of microservice</vt:lpstr>
      <vt:lpstr>Interaction between Microservices</vt:lpstr>
      <vt:lpstr>Interaction between Microservices</vt:lpstr>
      <vt:lpstr>Interaction between Microservices</vt:lpstr>
      <vt:lpstr>Programming against Kafka: Client Libraries</vt:lpstr>
      <vt:lpstr>Kafka Connect and Kafka Streams – part of Apache Kafka</vt:lpstr>
      <vt:lpstr>Kafka Connect – part of Apache Kafka</vt:lpstr>
      <vt:lpstr>Kafka Streams – part of Apache Kafka</vt:lpstr>
      <vt:lpstr>Programming against Kafka:  Typical Steps in a Client Producer Application</vt:lpstr>
      <vt:lpstr>Programming against Kafka:  Typical Steps in a Client Consumer Application</vt:lpstr>
      <vt:lpstr>Node and Kafka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Node and Kafka – a simple producer 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Consumer</vt:lpstr>
      <vt:lpstr>Hands On Lab 2 and 3</vt:lpstr>
      <vt:lpstr>Lab 4 - DIY CQRS – Decoupled Microservice Interaction</vt:lpstr>
      <vt:lpstr>Hands On Lab 5, 6, 7 and 8</vt:lpstr>
      <vt:lpstr>Summary</vt:lpstr>
      <vt:lpstr>PowerPoint Presentation</vt:lpstr>
    </vt:vector>
  </TitlesOfParts>
  <Manager/>
  <Company>AMIS Conclusion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Who wants to be an architect?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81</cp:revision>
  <dcterms:created xsi:type="dcterms:W3CDTF">2021-10-02T10:22:42Z</dcterms:created>
  <dcterms:modified xsi:type="dcterms:W3CDTF">2024-05-13T13:25:58Z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  <property fmtid="{D5CDD505-2E9C-101B-9397-08002B2CF9AE}" pid="3" name="MSIP_Label_36148d1e-9119-4a03-b039-d8188704cf2a_Enabled">
    <vt:lpwstr>true</vt:lpwstr>
  </property>
  <property fmtid="{D5CDD505-2E9C-101B-9397-08002B2CF9AE}" pid="4" name="MSIP_Label_36148d1e-9119-4a03-b039-d8188704cf2a_SetDate">
    <vt:lpwstr>2023-05-11T05:39:49Z</vt:lpwstr>
  </property>
  <property fmtid="{D5CDD505-2E9C-101B-9397-08002B2CF9AE}" pid="5" name="MSIP_Label_36148d1e-9119-4a03-b039-d8188704cf2a_Method">
    <vt:lpwstr>Privileged</vt:lpwstr>
  </property>
  <property fmtid="{D5CDD505-2E9C-101B-9397-08002B2CF9AE}" pid="6" name="MSIP_Label_36148d1e-9119-4a03-b039-d8188704cf2a_Name">
    <vt:lpwstr>Global-Publiek</vt:lpwstr>
  </property>
  <property fmtid="{D5CDD505-2E9C-101B-9397-08002B2CF9AE}" pid="7" name="MSIP_Label_36148d1e-9119-4a03-b039-d8188704cf2a_SiteId">
    <vt:lpwstr>21429da9-e4ad-45f9-9a6f-cd126a64274b</vt:lpwstr>
  </property>
  <property fmtid="{D5CDD505-2E9C-101B-9397-08002B2CF9AE}" pid="8" name="MSIP_Label_36148d1e-9119-4a03-b039-d8188704cf2a_ActionId">
    <vt:lpwstr>1e75f2cb-a23e-480b-ab49-7abce35118bb</vt:lpwstr>
  </property>
  <property fmtid="{D5CDD505-2E9C-101B-9397-08002B2CF9AE}" pid="9" name="MSIP_Label_36148d1e-9119-4a03-b039-d8188704cf2a_ContentBits">
    <vt:lpwstr>1</vt:lpwstr>
  </property>
</Properties>
</file>